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5" r:id="rId4"/>
    <p:sldMasterId id="2147483677" r:id="rId5"/>
    <p:sldMasterId id="2147483681" r:id="rId6"/>
    <p:sldMasterId id="2147483684" r:id="rId7"/>
  </p:sldMasterIdLst>
  <p:notesMasterIdLst>
    <p:notesMasterId r:id="rId53"/>
  </p:notesMasterIdLst>
  <p:sldIdLst>
    <p:sldId id="256" r:id="rId8"/>
    <p:sldId id="7483" r:id="rId9"/>
    <p:sldId id="257" r:id="rId10"/>
    <p:sldId id="268" r:id="rId11"/>
    <p:sldId id="272" r:id="rId12"/>
    <p:sldId id="270" r:id="rId13"/>
    <p:sldId id="271" r:id="rId14"/>
    <p:sldId id="258" r:id="rId15"/>
    <p:sldId id="259" r:id="rId16"/>
    <p:sldId id="260" r:id="rId17"/>
    <p:sldId id="261" r:id="rId18"/>
    <p:sldId id="262" r:id="rId19"/>
    <p:sldId id="263" r:id="rId20"/>
    <p:sldId id="264" r:id="rId21"/>
    <p:sldId id="265" r:id="rId22"/>
    <p:sldId id="275" r:id="rId23"/>
    <p:sldId id="331" r:id="rId24"/>
    <p:sldId id="328" r:id="rId25"/>
    <p:sldId id="329" r:id="rId26"/>
    <p:sldId id="336" r:id="rId27"/>
    <p:sldId id="335" r:id="rId28"/>
    <p:sldId id="1019" r:id="rId29"/>
    <p:sldId id="7484" r:id="rId30"/>
    <p:sldId id="1004" r:id="rId31"/>
    <p:sldId id="1013" r:id="rId32"/>
    <p:sldId id="1012" r:id="rId33"/>
    <p:sldId id="1005" r:id="rId34"/>
    <p:sldId id="1014" r:id="rId35"/>
    <p:sldId id="1015" r:id="rId36"/>
    <p:sldId id="1016" r:id="rId37"/>
    <p:sldId id="1017" r:id="rId38"/>
    <p:sldId id="1009" r:id="rId39"/>
    <p:sldId id="1018" r:id="rId40"/>
    <p:sldId id="7485" r:id="rId41"/>
    <p:sldId id="7486" r:id="rId42"/>
    <p:sldId id="7487" r:id="rId43"/>
    <p:sldId id="7488" r:id="rId44"/>
    <p:sldId id="266" r:id="rId45"/>
    <p:sldId id="267" r:id="rId46"/>
    <p:sldId id="7489" r:id="rId47"/>
    <p:sldId id="477" r:id="rId48"/>
    <p:sldId id="479" r:id="rId49"/>
    <p:sldId id="269" r:id="rId50"/>
    <p:sldId id="274" r:id="rId51"/>
    <p:sldId id="273" r:id="rId52"/>
  </p:sldIdLst>
  <p:sldSz cx="12192000" cy="6858000"/>
  <p:notesSz cx="6796088"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7C8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81081" autoAdjust="0"/>
  </p:normalViewPr>
  <p:slideViewPr>
    <p:cSldViewPr snapToGrid="0">
      <p:cViewPr varScale="1">
        <p:scale>
          <a:sx n="93" d="100"/>
          <a:sy n="93" d="100"/>
        </p:scale>
        <p:origin x="1308" y="6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0074039\Desktop\&#31206;&#37326;&#21402;&#29983;&#30149;&#38498;&#20986;&#21521;&#32773;&#30330;&#34920;&#20250;&#12450;&#12531;&#12465;&#12540;&#12488;%20&#65288;&#22238;&#31572;&#65289;.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F38-477C-98F1-45DBFBC88DE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38-477C-98F1-45DBFBC88DE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38-477C-98F1-45DBFBC88DE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38-477C-98F1-45DBFBC88DE3}"/>
              </c:ext>
            </c:extLst>
          </c:dPt>
          <c:cat>
            <c:strRef>
              <c:f>Sheet1!$A$2:$A$5</c:f>
              <c:strCache>
                <c:ptCount val="3"/>
                <c:pt idx="0">
                  <c:v>希望する</c:v>
                </c:pt>
                <c:pt idx="1">
                  <c:v>希望しない</c:v>
                </c:pt>
                <c:pt idx="2">
                  <c:v>そのほか</c:v>
                </c:pt>
              </c:strCache>
            </c:strRef>
          </c:cat>
          <c:val>
            <c:numRef>
              <c:f>Sheet1!$B$2:$B$5</c:f>
              <c:numCache>
                <c:formatCode>General</c:formatCode>
                <c:ptCount val="4"/>
                <c:pt idx="0">
                  <c:v>55</c:v>
                </c:pt>
                <c:pt idx="1">
                  <c:v>42</c:v>
                </c:pt>
                <c:pt idx="2">
                  <c:v>3</c:v>
                </c:pt>
              </c:numCache>
            </c:numRef>
          </c:val>
          <c:extLst>
            <c:ext xmlns:c16="http://schemas.microsoft.com/office/drawing/2014/chart" uri="{C3380CC4-5D6E-409C-BE32-E72D297353CC}">
              <c16:uniqueId val="{00000000-F49A-4E57-A53B-8B8198E85E0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発表内容!$B$10</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CC-4894-B525-25E2FEADAA8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CC-4894-B525-25E2FEADAA8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3CC-4894-B525-25E2FEADAA8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3CC-4894-B525-25E2FEADAA81}"/>
              </c:ext>
            </c:extLst>
          </c:dPt>
          <c:dLbls>
            <c:dLbl>
              <c:idx val="0"/>
              <c:layout>
                <c:manualLayout>
                  <c:x val="-9.3251411163914708E-2"/>
                  <c:y val="-0.12949365704286964"/>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3CC-4894-B525-25E2FEADAA81}"/>
                </c:ext>
              </c:extLst>
            </c:dLbl>
            <c:dLbl>
              <c:idx val="1"/>
              <c:layout>
                <c:manualLayout>
                  <c:x val="7.9160791996676583E-2"/>
                  <c:y val="9.1966316710411194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3CC-4894-B525-25E2FEADAA81}"/>
                </c:ext>
              </c:extLst>
            </c:dLbl>
            <c:dLbl>
              <c:idx val="2"/>
              <c:delete val="1"/>
              <c:extLst>
                <c:ext xmlns:c15="http://schemas.microsoft.com/office/drawing/2012/chart" uri="{CE6537A1-D6FC-4f65-9D91-7224C49458BB}"/>
                <c:ext xmlns:c16="http://schemas.microsoft.com/office/drawing/2014/chart" uri="{C3380CC4-5D6E-409C-BE32-E72D297353CC}">
                  <c16:uniqueId val="{00000005-23CC-4894-B525-25E2FEADAA81}"/>
                </c:ext>
              </c:extLst>
            </c:dLbl>
            <c:dLbl>
              <c:idx val="3"/>
              <c:delete val="1"/>
              <c:extLst>
                <c:ext xmlns:c15="http://schemas.microsoft.com/office/drawing/2012/chart" uri="{CE6537A1-D6FC-4f65-9D91-7224C49458BB}"/>
                <c:ext xmlns:c16="http://schemas.microsoft.com/office/drawing/2014/chart" uri="{C3380CC4-5D6E-409C-BE32-E72D297353CC}">
                  <c16:uniqueId val="{00000007-23CC-4894-B525-25E2FEADAA81}"/>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発表内容!$A$11:$A$14</c:f>
              <c:strCache>
                <c:ptCount val="4"/>
                <c:pt idx="0">
                  <c:v>ａ．とてもよかった</c:v>
                </c:pt>
                <c:pt idx="1">
                  <c:v>ｂ．よかった</c:v>
                </c:pt>
                <c:pt idx="2">
                  <c:v>c．あまり良くなかった</c:v>
                </c:pt>
                <c:pt idx="3">
                  <c:v>ｄ．よくなかった</c:v>
                </c:pt>
              </c:strCache>
            </c:strRef>
          </c:cat>
          <c:val>
            <c:numRef>
              <c:f>発表内容!$B$11:$B$14</c:f>
              <c:numCache>
                <c:formatCode>General</c:formatCode>
                <c:ptCount val="4"/>
                <c:pt idx="0">
                  <c:v>21</c:v>
                </c:pt>
                <c:pt idx="1">
                  <c:v>10</c:v>
                </c:pt>
                <c:pt idx="2">
                  <c:v>0</c:v>
                </c:pt>
                <c:pt idx="3">
                  <c:v>0</c:v>
                </c:pt>
              </c:numCache>
            </c:numRef>
          </c:val>
          <c:extLst>
            <c:ext xmlns:c16="http://schemas.microsoft.com/office/drawing/2014/chart" uri="{C3380CC4-5D6E-409C-BE32-E72D297353CC}">
              <c16:uniqueId val="{00000008-23CC-4894-B525-25E2FEADAA8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0833333333333328"/>
          <c:y val="0.78282407407407406"/>
          <c:w val="0.36666666666666664"/>
          <c:h val="0.2086209365075607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605-4183-82B2-188F2E5224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605-4183-82B2-188F2E5224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605-4183-82B2-188F2E5224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605-4183-82B2-188F2E522407}"/>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得られた学び!$A$8:$A$11</c:f>
              <c:strCache>
                <c:ptCount val="4"/>
                <c:pt idx="0">
                  <c:v>ａ．非常にあった</c:v>
                </c:pt>
                <c:pt idx="1">
                  <c:v>ｂ．あった</c:v>
                </c:pt>
                <c:pt idx="2">
                  <c:v>ｃ．あまりなかった</c:v>
                </c:pt>
                <c:pt idx="3">
                  <c:v>ｄ．なかった</c:v>
                </c:pt>
              </c:strCache>
            </c:strRef>
          </c:cat>
          <c:val>
            <c:numRef>
              <c:f>得られた学び!$B$8:$B$11</c:f>
              <c:numCache>
                <c:formatCode>General</c:formatCode>
                <c:ptCount val="4"/>
                <c:pt idx="0">
                  <c:v>17</c:v>
                </c:pt>
                <c:pt idx="1">
                  <c:v>14</c:v>
                </c:pt>
                <c:pt idx="2">
                  <c:v>0</c:v>
                </c:pt>
                <c:pt idx="3">
                  <c:v>0</c:v>
                </c:pt>
              </c:numCache>
            </c:numRef>
          </c:val>
          <c:extLst>
            <c:ext xmlns:c16="http://schemas.microsoft.com/office/drawing/2014/chart" uri="{C3380CC4-5D6E-409C-BE32-E72D297353CC}">
              <c16:uniqueId val="{00000008-C605-4183-82B2-188F2E522407}"/>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0343137254901957"/>
          <c:y val="0.73876012389752288"/>
          <c:w val="0.36617647058823533"/>
          <c:h val="0.230543570736173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566-459E-A7E6-1223824D9C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566-459E-A7E6-1223824D9C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566-459E-A7E6-1223824D9C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566-459E-A7E6-1223824D9CEE}"/>
              </c:ext>
            </c:extLst>
          </c:dPt>
          <c:dLbls>
            <c:dLbl>
              <c:idx val="3"/>
              <c:layout>
                <c:manualLayout>
                  <c:x val="1.8713910761154855E-2"/>
                  <c:y val="8.038896179644211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566-459E-A7E6-1223824D9CE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活用度!$A$10:$A$13</c:f>
              <c:strCache>
                <c:ptCount val="4"/>
                <c:pt idx="0">
                  <c:v>ａ．活用できる</c:v>
                </c:pt>
                <c:pt idx="1">
                  <c:v>ｂ．まあまあ活用できる</c:v>
                </c:pt>
                <c:pt idx="2">
                  <c:v>ｃ．あまり活用できない</c:v>
                </c:pt>
                <c:pt idx="3">
                  <c:v>ｄ．活用できない</c:v>
                </c:pt>
              </c:strCache>
            </c:strRef>
          </c:cat>
          <c:val>
            <c:numRef>
              <c:f>活用度!$B$10:$B$13</c:f>
              <c:numCache>
                <c:formatCode>General</c:formatCode>
                <c:ptCount val="4"/>
                <c:pt idx="0">
                  <c:v>12</c:v>
                </c:pt>
                <c:pt idx="1">
                  <c:v>12</c:v>
                </c:pt>
                <c:pt idx="2">
                  <c:v>6</c:v>
                </c:pt>
                <c:pt idx="3">
                  <c:v>1</c:v>
                </c:pt>
              </c:numCache>
            </c:numRef>
          </c:val>
          <c:extLst>
            <c:ext xmlns:c16="http://schemas.microsoft.com/office/drawing/2014/chart" uri="{C3380CC4-5D6E-409C-BE32-E72D297353CC}">
              <c16:uniqueId val="{00000008-4566-459E-A7E6-1223824D9CE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6866673409581157"/>
          <c:y val="0.71782219629916133"/>
          <c:w val="0.30310012104192574"/>
          <c:h val="0.2631560683173773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BIZ UDPゴシック" panose="020B0400000000000000" pitchFamily="50" charset="-128"/>
              <a:ea typeface="BIZ UDPゴシック" panose="020B0400000000000000" pitchFamily="50" charset="-128"/>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04794C-1FF3-4B98-893B-4A3AA8EC78D5}" type="doc">
      <dgm:prSet loTypeId="urn:microsoft.com/office/officeart/2005/8/layout/venn1" loCatId="relationship" qsTypeId="urn:microsoft.com/office/officeart/2005/8/quickstyle/simple1" qsCatId="simple" csTypeId="urn:microsoft.com/office/officeart/2005/8/colors/accent1_2" csCatId="accent1" phldr="1"/>
      <dgm:spPr/>
    </dgm:pt>
    <dgm:pt modelId="{32A0F107-3B3A-42A8-9EFC-938A70581F8D}">
      <dgm:prSet phldrT="[テキスト]"/>
      <dgm:spPr>
        <a:solidFill>
          <a:srgbClr val="00B050">
            <a:alpha val="50000"/>
          </a:srgbClr>
        </a:solidFill>
      </dgm:spPr>
      <dgm:t>
        <a:bodyPr/>
        <a:lstStyle/>
        <a:p>
          <a:r>
            <a:rPr kumimoji="1" lang="ja-JP" altLang="en-US" dirty="0"/>
            <a:t>職員不足の補填</a:t>
          </a:r>
        </a:p>
      </dgm:t>
    </dgm:pt>
    <dgm:pt modelId="{1B340413-4F1A-483B-8279-9E41C018B244}" type="parTrans" cxnId="{ECA583F6-5317-43BA-9403-B52170094915}">
      <dgm:prSet/>
      <dgm:spPr/>
      <dgm:t>
        <a:bodyPr/>
        <a:lstStyle/>
        <a:p>
          <a:endParaRPr kumimoji="1" lang="ja-JP" altLang="en-US"/>
        </a:p>
      </dgm:t>
    </dgm:pt>
    <dgm:pt modelId="{96A203FA-6A0E-450F-942E-75CC6BC49FE0}" type="sibTrans" cxnId="{ECA583F6-5317-43BA-9403-B52170094915}">
      <dgm:prSet/>
      <dgm:spPr/>
      <dgm:t>
        <a:bodyPr/>
        <a:lstStyle/>
        <a:p>
          <a:endParaRPr kumimoji="1" lang="ja-JP" altLang="en-US"/>
        </a:p>
      </dgm:t>
    </dgm:pt>
    <dgm:pt modelId="{928722A1-EBEA-4708-9092-72C2B09797A3}">
      <dgm:prSet phldrT="[テキスト]" custT="1"/>
      <dgm:spPr>
        <a:solidFill>
          <a:srgbClr val="FF0000">
            <a:alpha val="50000"/>
          </a:srgbClr>
        </a:solidFill>
        <a:ln w="38100">
          <a:solidFill>
            <a:srgbClr val="FF0000"/>
          </a:solidFill>
        </a:ln>
      </dgm:spPr>
      <dgm:t>
        <a:bodyPr/>
        <a:lstStyle/>
        <a:p>
          <a:r>
            <a:rPr kumimoji="1" lang="ja-JP" altLang="en-US" sz="4000" dirty="0">
              <a:latin typeface="ＭＳ Ｐゴシック" panose="020B0600070205080204" pitchFamily="50" charset="-128"/>
              <a:ea typeface="ＭＳ Ｐゴシック" panose="020B0600070205080204" pitchFamily="50" charset="-128"/>
            </a:rPr>
            <a:t>看護師</a:t>
          </a:r>
          <a:endParaRPr kumimoji="1" lang="en-US" altLang="ja-JP" sz="4000" dirty="0">
            <a:latin typeface="ＭＳ Ｐゴシック" panose="020B0600070205080204" pitchFamily="50" charset="-128"/>
            <a:ea typeface="ＭＳ Ｐゴシック" panose="020B0600070205080204" pitchFamily="50" charset="-128"/>
          </a:endParaRPr>
        </a:p>
        <a:p>
          <a:r>
            <a:rPr kumimoji="1" lang="ja-JP" altLang="en-US" sz="4000" dirty="0">
              <a:latin typeface="ＭＳ Ｐゴシック" panose="020B0600070205080204" pitchFamily="50" charset="-128"/>
              <a:ea typeface="ＭＳ Ｐゴシック" panose="020B0600070205080204" pitchFamily="50" charset="-128"/>
            </a:rPr>
            <a:t>キャリア</a:t>
          </a:r>
          <a:endParaRPr kumimoji="1" lang="en-US" altLang="ja-JP" sz="4000" dirty="0">
            <a:latin typeface="ＭＳ Ｐゴシック" panose="020B0600070205080204" pitchFamily="50" charset="-128"/>
            <a:ea typeface="ＭＳ Ｐゴシック" panose="020B0600070205080204" pitchFamily="50" charset="-128"/>
          </a:endParaRPr>
        </a:p>
        <a:p>
          <a:r>
            <a:rPr kumimoji="1" lang="ja-JP" altLang="en-US" sz="4000" dirty="0">
              <a:latin typeface="ＭＳ Ｐゴシック" panose="020B0600070205080204" pitchFamily="50" charset="-128"/>
              <a:ea typeface="ＭＳ Ｐゴシック" panose="020B0600070205080204" pitchFamily="50" charset="-128"/>
            </a:rPr>
            <a:t>支援</a:t>
          </a:r>
        </a:p>
      </dgm:t>
    </dgm:pt>
    <dgm:pt modelId="{DBBF10AD-1292-482C-A0A4-75E9F294C619}" type="parTrans" cxnId="{C3863587-CD59-4A1E-B33F-4B167A605BBA}">
      <dgm:prSet/>
      <dgm:spPr/>
      <dgm:t>
        <a:bodyPr/>
        <a:lstStyle/>
        <a:p>
          <a:endParaRPr kumimoji="1" lang="ja-JP" altLang="en-US"/>
        </a:p>
      </dgm:t>
    </dgm:pt>
    <dgm:pt modelId="{1030C31E-B913-4444-A304-8EE472F85C38}" type="sibTrans" cxnId="{C3863587-CD59-4A1E-B33F-4B167A605BBA}">
      <dgm:prSet/>
      <dgm:spPr/>
      <dgm:t>
        <a:bodyPr/>
        <a:lstStyle/>
        <a:p>
          <a:endParaRPr kumimoji="1" lang="ja-JP" altLang="en-US"/>
        </a:p>
      </dgm:t>
    </dgm:pt>
    <dgm:pt modelId="{DF7B60B3-0D54-47E0-B12C-A927DC5DEFFB}">
      <dgm:prSet phldrT="[テキスト]" custT="1"/>
      <dgm:spPr>
        <a:solidFill>
          <a:srgbClr val="FF0000">
            <a:alpha val="50000"/>
          </a:srgbClr>
        </a:solidFill>
        <a:ln w="57150">
          <a:solidFill>
            <a:srgbClr val="FF0000"/>
          </a:solidFill>
        </a:ln>
      </dgm:spPr>
      <dgm:t>
        <a:bodyPr/>
        <a:lstStyle/>
        <a:p>
          <a:pPr algn="ctr"/>
          <a:r>
            <a:rPr kumimoji="1" lang="ja-JP" altLang="en-US" sz="4000" dirty="0">
              <a:latin typeface="ＭＳ Ｐゴシック" panose="020B0600070205080204" pitchFamily="50" charset="-128"/>
              <a:ea typeface="ＭＳ Ｐゴシック" panose="020B0600070205080204" pitchFamily="50" charset="-128"/>
            </a:rPr>
            <a:t>地域連携強化</a:t>
          </a:r>
        </a:p>
      </dgm:t>
    </dgm:pt>
    <dgm:pt modelId="{CAEEE38F-8A02-4D31-8EAF-27245B79BC91}" type="parTrans" cxnId="{5C8F9A05-C3CC-4532-8165-F96D8060AE8E}">
      <dgm:prSet/>
      <dgm:spPr/>
      <dgm:t>
        <a:bodyPr/>
        <a:lstStyle/>
        <a:p>
          <a:endParaRPr kumimoji="1" lang="ja-JP" altLang="en-US"/>
        </a:p>
      </dgm:t>
    </dgm:pt>
    <dgm:pt modelId="{AA5DED74-0C2E-415B-A5F4-7C52B86C300D}" type="sibTrans" cxnId="{5C8F9A05-C3CC-4532-8165-F96D8060AE8E}">
      <dgm:prSet/>
      <dgm:spPr/>
      <dgm:t>
        <a:bodyPr/>
        <a:lstStyle/>
        <a:p>
          <a:endParaRPr kumimoji="1" lang="ja-JP" altLang="en-US"/>
        </a:p>
      </dgm:t>
    </dgm:pt>
    <dgm:pt modelId="{6FF3E5DA-150A-4439-B4FB-97BD646DDA14}" type="pres">
      <dgm:prSet presAssocID="{0204794C-1FF3-4B98-893B-4A3AA8EC78D5}" presName="compositeShape" presStyleCnt="0">
        <dgm:presLayoutVars>
          <dgm:chMax val="7"/>
          <dgm:dir/>
          <dgm:resizeHandles val="exact"/>
        </dgm:presLayoutVars>
      </dgm:prSet>
      <dgm:spPr/>
    </dgm:pt>
    <dgm:pt modelId="{E0E36885-77B7-45E8-B869-BEC6E3CF9F80}" type="pres">
      <dgm:prSet presAssocID="{32A0F107-3B3A-42A8-9EFC-938A70581F8D}" presName="circ1" presStyleLbl="vennNode1" presStyleIdx="0" presStyleCnt="3" custScaleX="80294" custScaleY="74875"/>
      <dgm:spPr/>
    </dgm:pt>
    <dgm:pt modelId="{1F9AC198-EE03-47F3-9DD0-4376A16E18F0}" type="pres">
      <dgm:prSet presAssocID="{32A0F107-3B3A-42A8-9EFC-938A70581F8D}" presName="circ1Tx" presStyleLbl="revTx" presStyleIdx="0" presStyleCnt="0">
        <dgm:presLayoutVars>
          <dgm:chMax val="0"/>
          <dgm:chPref val="0"/>
          <dgm:bulletEnabled val="1"/>
        </dgm:presLayoutVars>
      </dgm:prSet>
      <dgm:spPr/>
    </dgm:pt>
    <dgm:pt modelId="{1E8D3342-C7FC-4888-B556-D45DAFFAC615}" type="pres">
      <dgm:prSet presAssocID="{928722A1-EBEA-4708-9092-72C2B09797A3}" presName="circ2" presStyleLbl="vennNode1" presStyleIdx="1" presStyleCnt="3" custScaleX="132538" custScaleY="121019" custLinFactNeighborX="16480" custLinFactNeighborY="-7941"/>
      <dgm:spPr/>
    </dgm:pt>
    <dgm:pt modelId="{666E3066-D03B-41F9-9AEF-BA08C5A58335}" type="pres">
      <dgm:prSet presAssocID="{928722A1-EBEA-4708-9092-72C2B09797A3}" presName="circ2Tx" presStyleLbl="revTx" presStyleIdx="0" presStyleCnt="0">
        <dgm:presLayoutVars>
          <dgm:chMax val="0"/>
          <dgm:chPref val="0"/>
          <dgm:bulletEnabled val="1"/>
        </dgm:presLayoutVars>
      </dgm:prSet>
      <dgm:spPr/>
    </dgm:pt>
    <dgm:pt modelId="{DDFD4D10-098E-4B13-BFC1-003AFD05D056}" type="pres">
      <dgm:prSet presAssocID="{DF7B60B3-0D54-47E0-B12C-A927DC5DEFFB}" presName="circ3" presStyleLbl="vennNode1" presStyleIdx="2" presStyleCnt="3" custScaleX="133421" custScaleY="115007"/>
      <dgm:spPr/>
    </dgm:pt>
    <dgm:pt modelId="{8C9B44CA-00C6-4CEF-9D7E-FA97349D949F}" type="pres">
      <dgm:prSet presAssocID="{DF7B60B3-0D54-47E0-B12C-A927DC5DEFFB}" presName="circ3Tx" presStyleLbl="revTx" presStyleIdx="0" presStyleCnt="0">
        <dgm:presLayoutVars>
          <dgm:chMax val="0"/>
          <dgm:chPref val="0"/>
          <dgm:bulletEnabled val="1"/>
        </dgm:presLayoutVars>
      </dgm:prSet>
      <dgm:spPr/>
    </dgm:pt>
  </dgm:ptLst>
  <dgm:cxnLst>
    <dgm:cxn modelId="{5C8F9A05-C3CC-4532-8165-F96D8060AE8E}" srcId="{0204794C-1FF3-4B98-893B-4A3AA8EC78D5}" destId="{DF7B60B3-0D54-47E0-B12C-A927DC5DEFFB}" srcOrd="2" destOrd="0" parTransId="{CAEEE38F-8A02-4D31-8EAF-27245B79BC91}" sibTransId="{AA5DED74-0C2E-415B-A5F4-7C52B86C300D}"/>
    <dgm:cxn modelId="{76B5FC6F-92DB-42B8-A6DC-9BE9232BF028}" type="presOf" srcId="{32A0F107-3B3A-42A8-9EFC-938A70581F8D}" destId="{E0E36885-77B7-45E8-B869-BEC6E3CF9F80}" srcOrd="0" destOrd="0" presId="urn:microsoft.com/office/officeart/2005/8/layout/venn1"/>
    <dgm:cxn modelId="{E5371B87-4407-4126-B799-CB14B3513C28}" type="presOf" srcId="{0204794C-1FF3-4B98-893B-4A3AA8EC78D5}" destId="{6FF3E5DA-150A-4439-B4FB-97BD646DDA14}" srcOrd="0" destOrd="0" presId="urn:microsoft.com/office/officeart/2005/8/layout/venn1"/>
    <dgm:cxn modelId="{C3863587-CD59-4A1E-B33F-4B167A605BBA}" srcId="{0204794C-1FF3-4B98-893B-4A3AA8EC78D5}" destId="{928722A1-EBEA-4708-9092-72C2B09797A3}" srcOrd="1" destOrd="0" parTransId="{DBBF10AD-1292-482C-A0A4-75E9F294C619}" sibTransId="{1030C31E-B913-4444-A304-8EE472F85C38}"/>
    <dgm:cxn modelId="{AFAB0089-6203-42E1-86C2-45AF1F708885}" type="presOf" srcId="{928722A1-EBEA-4708-9092-72C2B09797A3}" destId="{666E3066-D03B-41F9-9AEF-BA08C5A58335}" srcOrd="1" destOrd="0" presId="urn:microsoft.com/office/officeart/2005/8/layout/venn1"/>
    <dgm:cxn modelId="{60660A9D-A3AC-4679-A57F-3C910B26596D}" type="presOf" srcId="{DF7B60B3-0D54-47E0-B12C-A927DC5DEFFB}" destId="{8C9B44CA-00C6-4CEF-9D7E-FA97349D949F}" srcOrd="1" destOrd="0" presId="urn:microsoft.com/office/officeart/2005/8/layout/venn1"/>
    <dgm:cxn modelId="{8DA1D7B8-41CA-45B1-A4D8-3D576CCB95A7}" type="presOf" srcId="{DF7B60B3-0D54-47E0-B12C-A927DC5DEFFB}" destId="{DDFD4D10-098E-4B13-BFC1-003AFD05D056}" srcOrd="0" destOrd="0" presId="urn:microsoft.com/office/officeart/2005/8/layout/venn1"/>
    <dgm:cxn modelId="{0614B4C9-F8AA-4964-8582-B03CDC913C75}" type="presOf" srcId="{928722A1-EBEA-4708-9092-72C2B09797A3}" destId="{1E8D3342-C7FC-4888-B556-D45DAFFAC615}" srcOrd="0" destOrd="0" presId="urn:microsoft.com/office/officeart/2005/8/layout/venn1"/>
    <dgm:cxn modelId="{F44E4FE6-EB37-4C0C-95B5-552053DB4394}" type="presOf" srcId="{32A0F107-3B3A-42A8-9EFC-938A70581F8D}" destId="{1F9AC198-EE03-47F3-9DD0-4376A16E18F0}" srcOrd="1" destOrd="0" presId="urn:microsoft.com/office/officeart/2005/8/layout/venn1"/>
    <dgm:cxn modelId="{ECA583F6-5317-43BA-9403-B52170094915}" srcId="{0204794C-1FF3-4B98-893B-4A3AA8EC78D5}" destId="{32A0F107-3B3A-42A8-9EFC-938A70581F8D}" srcOrd="0" destOrd="0" parTransId="{1B340413-4F1A-483B-8279-9E41C018B244}" sibTransId="{96A203FA-6A0E-450F-942E-75CC6BC49FE0}"/>
    <dgm:cxn modelId="{00EBF030-B152-4DB1-AEFE-50AB462BA8F5}" type="presParOf" srcId="{6FF3E5DA-150A-4439-B4FB-97BD646DDA14}" destId="{E0E36885-77B7-45E8-B869-BEC6E3CF9F80}" srcOrd="0" destOrd="0" presId="urn:microsoft.com/office/officeart/2005/8/layout/venn1"/>
    <dgm:cxn modelId="{E3ED73A2-3E3B-46FE-BFF6-69C3F4B1B5F0}" type="presParOf" srcId="{6FF3E5DA-150A-4439-B4FB-97BD646DDA14}" destId="{1F9AC198-EE03-47F3-9DD0-4376A16E18F0}" srcOrd="1" destOrd="0" presId="urn:microsoft.com/office/officeart/2005/8/layout/venn1"/>
    <dgm:cxn modelId="{F47DE5D4-1457-49BF-9EF6-BCA3E9103FBA}" type="presParOf" srcId="{6FF3E5DA-150A-4439-B4FB-97BD646DDA14}" destId="{1E8D3342-C7FC-4888-B556-D45DAFFAC615}" srcOrd="2" destOrd="0" presId="urn:microsoft.com/office/officeart/2005/8/layout/venn1"/>
    <dgm:cxn modelId="{4926D879-85CA-4122-86A5-C11609AD4220}" type="presParOf" srcId="{6FF3E5DA-150A-4439-B4FB-97BD646DDA14}" destId="{666E3066-D03B-41F9-9AEF-BA08C5A58335}" srcOrd="3" destOrd="0" presId="urn:microsoft.com/office/officeart/2005/8/layout/venn1"/>
    <dgm:cxn modelId="{E615ECFF-0C77-4CBE-8D14-6E3A658A564E}" type="presParOf" srcId="{6FF3E5DA-150A-4439-B4FB-97BD646DDA14}" destId="{DDFD4D10-098E-4B13-BFC1-003AFD05D056}" srcOrd="4" destOrd="0" presId="urn:microsoft.com/office/officeart/2005/8/layout/venn1"/>
    <dgm:cxn modelId="{3619AA77-695B-4BFB-A829-B834AC330476}" type="presParOf" srcId="{6FF3E5DA-150A-4439-B4FB-97BD646DDA14}" destId="{8C9B44CA-00C6-4CEF-9D7E-FA97349D949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C9BBE4-F9DC-4884-8B3D-7399167DC137}"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kumimoji="1" lang="ja-JP" altLang="en-US"/>
        </a:p>
      </dgm:t>
    </dgm:pt>
    <dgm:pt modelId="{B6992ADF-825F-48A5-8D46-5D745B8A3838}">
      <dgm:prSet phldrT="[テキスト]" custT="1"/>
      <dgm:spPr/>
      <dgm:t>
        <a:bodyPr/>
        <a:lstStyle/>
        <a:p>
          <a:r>
            <a:rPr kumimoji="1" lang="ja-JP" altLang="en-US" sz="4000" b="0" dirty="0">
              <a:latin typeface="ＭＳ Ｐゴシック" panose="020B0600070205080204" pitchFamily="50" charset="-128"/>
              <a:ea typeface="ＭＳ Ｐゴシック" panose="020B0600070205080204" pitchFamily="50" charset="-128"/>
            </a:rPr>
            <a:t>出向者分の人件費負担の増加</a:t>
          </a:r>
        </a:p>
      </dgm:t>
    </dgm:pt>
    <dgm:pt modelId="{CDB15658-E535-471C-B844-EBC384DDD93C}" type="parTrans" cxnId="{706E61CB-2845-42FF-BA6B-B141961DF028}">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39D902FE-ACF9-4335-854F-658B636CAA9B}" type="sibTrans" cxnId="{706E61CB-2845-42FF-BA6B-B141961DF028}">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C2F32260-381F-4B71-B133-C0BC6CD852C4}">
      <dgm:prSet phldrT="[テキスト]" custT="1"/>
      <dgm:spPr/>
      <dgm:t>
        <a:bodyPr/>
        <a:lstStyle/>
        <a:p>
          <a:r>
            <a:rPr lang="ja-JP" altLang="en-US" sz="4000" b="0" dirty="0">
              <a:latin typeface="ＭＳ Ｐゴシック" panose="020B0600070205080204" pitchFamily="50" charset="-128"/>
              <a:ea typeface="ＭＳ Ｐゴシック" panose="020B0600070205080204" pitchFamily="50" charset="-128"/>
            </a:rPr>
            <a:t>処遇・身分等の労務整備</a:t>
          </a:r>
          <a:endParaRPr kumimoji="1" lang="ja-JP" altLang="en-US" sz="4000" b="0" dirty="0">
            <a:latin typeface="ＭＳ Ｐゴシック" panose="020B0600070205080204" pitchFamily="50" charset="-128"/>
            <a:ea typeface="ＭＳ Ｐゴシック" panose="020B0600070205080204" pitchFamily="50" charset="-128"/>
          </a:endParaRPr>
        </a:p>
      </dgm:t>
    </dgm:pt>
    <dgm:pt modelId="{069A2258-BF09-4149-8DA3-3381DE33331B}" type="parTrans" cxnId="{3B337CE4-7FC7-4F99-A51D-3BC79D977795}">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878A46F8-6EEE-4187-9D6F-BAAE1CD0C8D5}" type="sibTrans" cxnId="{3B337CE4-7FC7-4F99-A51D-3BC79D977795}">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9FDBD3E0-B49A-4FA7-A282-A958193C26E7}">
      <dgm:prSet phldrT="[テキスト]" custT="1"/>
      <dgm:spPr/>
      <dgm:t>
        <a:bodyPr/>
        <a:lstStyle/>
        <a:p>
          <a:pPr rtl="0"/>
          <a:r>
            <a:rPr kumimoji="1" lang="ja-JP" sz="4000" b="0" i="0" u="none" dirty="0">
              <a:latin typeface="ＭＳ Ｐゴシック" panose="020B0600070205080204" pitchFamily="50" charset="-128"/>
              <a:ea typeface="ＭＳ Ｐゴシック" panose="020B0600070205080204" pitchFamily="50" charset="-128"/>
            </a:rPr>
            <a:t>出向者の代替要員の確保</a:t>
          </a:r>
          <a:endParaRPr lang="ja-JP" sz="4000" b="0" i="0" u="none" dirty="0">
            <a:latin typeface="ＭＳ Ｐゴシック" panose="020B0600070205080204" pitchFamily="50" charset="-128"/>
            <a:ea typeface="ＭＳ Ｐゴシック" panose="020B0600070205080204" pitchFamily="50" charset="-128"/>
          </a:endParaRPr>
        </a:p>
      </dgm:t>
    </dgm:pt>
    <dgm:pt modelId="{A2020F64-5B71-4D98-A066-DDA6B753255E}" type="parTrans" cxnId="{ACE72CAD-1FB0-42DF-BBAC-AC9339086C3F}">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A5D16718-4A1D-45EB-B7F3-A513B2FAD3FC}" type="sibTrans" cxnId="{ACE72CAD-1FB0-42DF-BBAC-AC9339086C3F}">
      <dgm:prSet/>
      <dgm:spPr/>
      <dgm:t>
        <a:bodyPr/>
        <a:lstStyle/>
        <a:p>
          <a:endParaRPr kumimoji="1" lang="ja-JP" altLang="en-US" sz="3600" b="0">
            <a:latin typeface="ＭＳ Ｐゴシック" panose="020B0600070205080204" pitchFamily="50" charset="-128"/>
            <a:ea typeface="ＭＳ Ｐゴシック" panose="020B0600070205080204" pitchFamily="50" charset="-128"/>
          </a:endParaRPr>
        </a:p>
      </dgm:t>
    </dgm:pt>
    <dgm:pt modelId="{222A32FA-B9CE-4EB9-87AF-4F58863396E3}" type="pres">
      <dgm:prSet presAssocID="{AFC9BBE4-F9DC-4884-8B3D-7399167DC137}" presName="linear" presStyleCnt="0">
        <dgm:presLayoutVars>
          <dgm:dir/>
          <dgm:resizeHandles val="exact"/>
        </dgm:presLayoutVars>
      </dgm:prSet>
      <dgm:spPr/>
    </dgm:pt>
    <dgm:pt modelId="{A72B5192-4B53-4FAA-B117-3B265DF2D928}" type="pres">
      <dgm:prSet presAssocID="{B6992ADF-825F-48A5-8D46-5D745B8A3838}" presName="comp" presStyleCnt="0"/>
      <dgm:spPr/>
    </dgm:pt>
    <dgm:pt modelId="{62992517-2838-4F87-90E7-77BE1F9F43CB}" type="pres">
      <dgm:prSet presAssocID="{B6992ADF-825F-48A5-8D46-5D745B8A3838}" presName="box" presStyleLbl="node1" presStyleIdx="0" presStyleCnt="3" custLinFactNeighborX="-4368" custLinFactNeighborY="-33035"/>
      <dgm:spPr/>
    </dgm:pt>
    <dgm:pt modelId="{17C4C4B8-300A-4499-877A-9FB867F648DD}" type="pres">
      <dgm:prSet presAssocID="{B6992ADF-825F-48A5-8D46-5D745B8A3838}" presName="img" presStyleLbl="fgImgPlace1" presStyleIdx="0" presStyleCnt="3"/>
      <dgm:spPr>
        <a:blipFill rotWithShape="1">
          <a:blip xmlns:r="http://schemas.openxmlformats.org/officeDocument/2006/relationships" r:embed="rId1"/>
          <a:stretch>
            <a:fillRect/>
          </a:stretch>
        </a:blipFill>
      </dgm:spPr>
    </dgm:pt>
    <dgm:pt modelId="{42D591E4-FCD7-4BCF-BD25-7F2AAB247743}" type="pres">
      <dgm:prSet presAssocID="{B6992ADF-825F-48A5-8D46-5D745B8A3838}" presName="text" presStyleLbl="node1" presStyleIdx="0" presStyleCnt="3">
        <dgm:presLayoutVars>
          <dgm:bulletEnabled val="1"/>
        </dgm:presLayoutVars>
      </dgm:prSet>
      <dgm:spPr/>
    </dgm:pt>
    <dgm:pt modelId="{F7766B06-413B-405E-AE35-3E37772AAD62}" type="pres">
      <dgm:prSet presAssocID="{39D902FE-ACF9-4335-854F-658B636CAA9B}" presName="spacer" presStyleCnt="0"/>
      <dgm:spPr/>
    </dgm:pt>
    <dgm:pt modelId="{E57E1C4C-E5D9-475E-A801-0F21B8F05FE7}" type="pres">
      <dgm:prSet presAssocID="{C2F32260-381F-4B71-B133-C0BC6CD852C4}" presName="comp" presStyleCnt="0"/>
      <dgm:spPr/>
    </dgm:pt>
    <dgm:pt modelId="{00F8A6FF-EA2B-458D-98BD-A9FDDC743607}" type="pres">
      <dgm:prSet presAssocID="{C2F32260-381F-4B71-B133-C0BC6CD852C4}" presName="box" presStyleLbl="node1" presStyleIdx="1" presStyleCnt="3"/>
      <dgm:spPr/>
    </dgm:pt>
    <dgm:pt modelId="{AB94D62E-FFBB-4B6D-9587-2FB72C010136}" type="pres">
      <dgm:prSet presAssocID="{C2F32260-381F-4B71-B133-C0BC6CD852C4}" presName="img" presStyleLbl="fgImgPlace1" presStyleIdx="1" presStyleCnt="3"/>
      <dgm:spPr>
        <a:blipFill rotWithShape="1">
          <a:blip xmlns:r="http://schemas.openxmlformats.org/officeDocument/2006/relationships" r:embed="rId2"/>
          <a:stretch>
            <a:fillRect/>
          </a:stretch>
        </a:blipFill>
      </dgm:spPr>
    </dgm:pt>
    <dgm:pt modelId="{472CB937-EA58-43D9-8C8B-5FC38CCC9C53}" type="pres">
      <dgm:prSet presAssocID="{C2F32260-381F-4B71-B133-C0BC6CD852C4}" presName="text" presStyleLbl="node1" presStyleIdx="1" presStyleCnt="3">
        <dgm:presLayoutVars>
          <dgm:bulletEnabled val="1"/>
        </dgm:presLayoutVars>
      </dgm:prSet>
      <dgm:spPr/>
    </dgm:pt>
    <dgm:pt modelId="{40BF464F-1F72-45F0-9EF3-E334B733CCBA}" type="pres">
      <dgm:prSet presAssocID="{878A46F8-6EEE-4187-9D6F-BAAE1CD0C8D5}" presName="spacer" presStyleCnt="0"/>
      <dgm:spPr/>
    </dgm:pt>
    <dgm:pt modelId="{51C4264F-1B4C-4808-8781-D2EC463E63E6}" type="pres">
      <dgm:prSet presAssocID="{9FDBD3E0-B49A-4FA7-A282-A958193C26E7}" presName="comp" presStyleCnt="0"/>
      <dgm:spPr/>
    </dgm:pt>
    <dgm:pt modelId="{72932E4B-8177-43A5-9EEE-1C0E1AAC8065}" type="pres">
      <dgm:prSet presAssocID="{9FDBD3E0-B49A-4FA7-A282-A958193C26E7}" presName="box" presStyleLbl="node1" presStyleIdx="2" presStyleCnt="3"/>
      <dgm:spPr/>
    </dgm:pt>
    <dgm:pt modelId="{FDA348B9-1E27-4BF9-9B18-01B6D1D83522}" type="pres">
      <dgm:prSet presAssocID="{9FDBD3E0-B49A-4FA7-A282-A958193C26E7}" presName="img" presStyleLbl="fgImgPlace1" presStyleIdx="2" presStyleCnt="3"/>
      <dgm:spPr>
        <a:blipFill rotWithShape="1">
          <a:blip xmlns:r="http://schemas.openxmlformats.org/officeDocument/2006/relationships" r:embed="rId3"/>
          <a:stretch>
            <a:fillRect/>
          </a:stretch>
        </a:blipFill>
      </dgm:spPr>
    </dgm:pt>
    <dgm:pt modelId="{8BAD797A-6D72-4695-A7B2-A0D8487109BD}" type="pres">
      <dgm:prSet presAssocID="{9FDBD3E0-B49A-4FA7-A282-A958193C26E7}" presName="text" presStyleLbl="node1" presStyleIdx="2" presStyleCnt="3">
        <dgm:presLayoutVars>
          <dgm:bulletEnabled val="1"/>
        </dgm:presLayoutVars>
      </dgm:prSet>
      <dgm:spPr/>
    </dgm:pt>
  </dgm:ptLst>
  <dgm:cxnLst>
    <dgm:cxn modelId="{16B74208-D24C-4DA1-81E4-6018286B6F56}" type="presOf" srcId="{B6992ADF-825F-48A5-8D46-5D745B8A3838}" destId="{62992517-2838-4F87-90E7-77BE1F9F43CB}" srcOrd="0" destOrd="0" presId="urn:microsoft.com/office/officeart/2005/8/layout/vList4"/>
    <dgm:cxn modelId="{00945711-364D-44A9-B2C9-38DACB632132}" type="presOf" srcId="{C2F32260-381F-4B71-B133-C0BC6CD852C4}" destId="{00F8A6FF-EA2B-458D-98BD-A9FDDC743607}" srcOrd="0" destOrd="0" presId="urn:microsoft.com/office/officeart/2005/8/layout/vList4"/>
    <dgm:cxn modelId="{127D1012-B65C-4197-8A5D-77E771F6F622}" type="presOf" srcId="{C2F32260-381F-4B71-B133-C0BC6CD852C4}" destId="{472CB937-EA58-43D9-8C8B-5FC38CCC9C53}" srcOrd="1" destOrd="0" presId="urn:microsoft.com/office/officeart/2005/8/layout/vList4"/>
    <dgm:cxn modelId="{A1426A2E-B612-495D-B460-07C7EBA3130A}" type="presOf" srcId="{9FDBD3E0-B49A-4FA7-A282-A958193C26E7}" destId="{72932E4B-8177-43A5-9EEE-1C0E1AAC8065}" srcOrd="0" destOrd="0" presId="urn:microsoft.com/office/officeart/2005/8/layout/vList4"/>
    <dgm:cxn modelId="{FB364B5A-BF07-4D20-B2D8-52C71F103823}" type="presOf" srcId="{9FDBD3E0-B49A-4FA7-A282-A958193C26E7}" destId="{8BAD797A-6D72-4695-A7B2-A0D8487109BD}" srcOrd="1" destOrd="0" presId="urn:microsoft.com/office/officeart/2005/8/layout/vList4"/>
    <dgm:cxn modelId="{ED3A08A0-3236-4FDD-9EBD-C65F7D5FD579}" type="presOf" srcId="{AFC9BBE4-F9DC-4884-8B3D-7399167DC137}" destId="{222A32FA-B9CE-4EB9-87AF-4F58863396E3}" srcOrd="0" destOrd="0" presId="urn:microsoft.com/office/officeart/2005/8/layout/vList4"/>
    <dgm:cxn modelId="{ACE72CAD-1FB0-42DF-BBAC-AC9339086C3F}" srcId="{AFC9BBE4-F9DC-4884-8B3D-7399167DC137}" destId="{9FDBD3E0-B49A-4FA7-A282-A958193C26E7}" srcOrd="2" destOrd="0" parTransId="{A2020F64-5B71-4D98-A066-DDA6B753255E}" sibTransId="{A5D16718-4A1D-45EB-B7F3-A513B2FAD3FC}"/>
    <dgm:cxn modelId="{706E61CB-2845-42FF-BA6B-B141961DF028}" srcId="{AFC9BBE4-F9DC-4884-8B3D-7399167DC137}" destId="{B6992ADF-825F-48A5-8D46-5D745B8A3838}" srcOrd="0" destOrd="0" parTransId="{CDB15658-E535-471C-B844-EBC384DDD93C}" sibTransId="{39D902FE-ACF9-4335-854F-658B636CAA9B}"/>
    <dgm:cxn modelId="{610BEED5-18BC-40FA-BED9-C01CA955A79D}" type="presOf" srcId="{B6992ADF-825F-48A5-8D46-5D745B8A3838}" destId="{42D591E4-FCD7-4BCF-BD25-7F2AAB247743}" srcOrd="1" destOrd="0" presId="urn:microsoft.com/office/officeart/2005/8/layout/vList4"/>
    <dgm:cxn modelId="{3B337CE4-7FC7-4F99-A51D-3BC79D977795}" srcId="{AFC9BBE4-F9DC-4884-8B3D-7399167DC137}" destId="{C2F32260-381F-4B71-B133-C0BC6CD852C4}" srcOrd="1" destOrd="0" parTransId="{069A2258-BF09-4149-8DA3-3381DE33331B}" sibTransId="{878A46F8-6EEE-4187-9D6F-BAAE1CD0C8D5}"/>
    <dgm:cxn modelId="{80EDC0C8-B5FF-4D48-9E00-5358B951DFCE}" type="presParOf" srcId="{222A32FA-B9CE-4EB9-87AF-4F58863396E3}" destId="{A72B5192-4B53-4FAA-B117-3B265DF2D928}" srcOrd="0" destOrd="0" presId="urn:microsoft.com/office/officeart/2005/8/layout/vList4"/>
    <dgm:cxn modelId="{B4629F82-CD0C-4927-86BF-812AB0686D69}" type="presParOf" srcId="{A72B5192-4B53-4FAA-B117-3B265DF2D928}" destId="{62992517-2838-4F87-90E7-77BE1F9F43CB}" srcOrd="0" destOrd="0" presId="urn:microsoft.com/office/officeart/2005/8/layout/vList4"/>
    <dgm:cxn modelId="{938ECC8F-46F4-4D37-A1A4-0CADBCC8E069}" type="presParOf" srcId="{A72B5192-4B53-4FAA-B117-3B265DF2D928}" destId="{17C4C4B8-300A-4499-877A-9FB867F648DD}" srcOrd="1" destOrd="0" presId="urn:microsoft.com/office/officeart/2005/8/layout/vList4"/>
    <dgm:cxn modelId="{074EF890-5880-4256-B823-D909D41C0AEA}" type="presParOf" srcId="{A72B5192-4B53-4FAA-B117-3B265DF2D928}" destId="{42D591E4-FCD7-4BCF-BD25-7F2AAB247743}" srcOrd="2" destOrd="0" presId="urn:microsoft.com/office/officeart/2005/8/layout/vList4"/>
    <dgm:cxn modelId="{FC42AF95-F07B-4F99-A39D-2D221006BE23}" type="presParOf" srcId="{222A32FA-B9CE-4EB9-87AF-4F58863396E3}" destId="{F7766B06-413B-405E-AE35-3E37772AAD62}" srcOrd="1" destOrd="0" presId="urn:microsoft.com/office/officeart/2005/8/layout/vList4"/>
    <dgm:cxn modelId="{8E09D1F4-4ABA-4B5A-A519-84F0AC864AB6}" type="presParOf" srcId="{222A32FA-B9CE-4EB9-87AF-4F58863396E3}" destId="{E57E1C4C-E5D9-475E-A801-0F21B8F05FE7}" srcOrd="2" destOrd="0" presId="urn:microsoft.com/office/officeart/2005/8/layout/vList4"/>
    <dgm:cxn modelId="{93AE27A6-9568-4A35-B965-20E9C34FC992}" type="presParOf" srcId="{E57E1C4C-E5D9-475E-A801-0F21B8F05FE7}" destId="{00F8A6FF-EA2B-458D-98BD-A9FDDC743607}" srcOrd="0" destOrd="0" presId="urn:microsoft.com/office/officeart/2005/8/layout/vList4"/>
    <dgm:cxn modelId="{5FF9C747-83B4-4D5A-AE68-6AEDF99AA130}" type="presParOf" srcId="{E57E1C4C-E5D9-475E-A801-0F21B8F05FE7}" destId="{AB94D62E-FFBB-4B6D-9587-2FB72C010136}" srcOrd="1" destOrd="0" presId="urn:microsoft.com/office/officeart/2005/8/layout/vList4"/>
    <dgm:cxn modelId="{B51BD302-398A-49B8-A384-E7CD18B86809}" type="presParOf" srcId="{E57E1C4C-E5D9-475E-A801-0F21B8F05FE7}" destId="{472CB937-EA58-43D9-8C8B-5FC38CCC9C53}" srcOrd="2" destOrd="0" presId="urn:microsoft.com/office/officeart/2005/8/layout/vList4"/>
    <dgm:cxn modelId="{777A82FD-2436-48D8-953E-5B66DB670221}" type="presParOf" srcId="{222A32FA-B9CE-4EB9-87AF-4F58863396E3}" destId="{40BF464F-1F72-45F0-9EF3-E334B733CCBA}" srcOrd="3" destOrd="0" presId="urn:microsoft.com/office/officeart/2005/8/layout/vList4"/>
    <dgm:cxn modelId="{56625545-59CD-46FF-8112-A913D2DDC5DB}" type="presParOf" srcId="{222A32FA-B9CE-4EB9-87AF-4F58863396E3}" destId="{51C4264F-1B4C-4808-8781-D2EC463E63E6}" srcOrd="4" destOrd="0" presId="urn:microsoft.com/office/officeart/2005/8/layout/vList4"/>
    <dgm:cxn modelId="{01DD93F9-543D-4533-9849-B18C5A131353}" type="presParOf" srcId="{51C4264F-1B4C-4808-8781-D2EC463E63E6}" destId="{72932E4B-8177-43A5-9EEE-1C0E1AAC8065}" srcOrd="0" destOrd="0" presId="urn:microsoft.com/office/officeart/2005/8/layout/vList4"/>
    <dgm:cxn modelId="{BAA9338A-9589-4CC4-87D6-A7FAFB4687B1}" type="presParOf" srcId="{51C4264F-1B4C-4808-8781-D2EC463E63E6}" destId="{FDA348B9-1E27-4BF9-9B18-01B6D1D83522}" srcOrd="1" destOrd="0" presId="urn:microsoft.com/office/officeart/2005/8/layout/vList4"/>
    <dgm:cxn modelId="{8FFCBB38-6C7E-47FB-87FF-D10B53A71627}" type="presParOf" srcId="{51C4264F-1B4C-4808-8781-D2EC463E63E6}" destId="{8BAD797A-6D72-4695-A7B2-A0D8487109BD}"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C5A10-66F2-41C7-AD97-E2B6803CF50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kumimoji="1" lang="ja-JP" altLang="en-US"/>
        </a:p>
      </dgm:t>
    </dgm:pt>
    <dgm:pt modelId="{8322EF96-FEE6-4F1D-B2F2-276142E84470}">
      <dgm:prSet phldrT="[テキスト]" custT="1"/>
      <dgm:spPr>
        <a:solidFill>
          <a:schemeClr val="accent1">
            <a:hueOff val="0"/>
            <a:satOff val="0"/>
            <a:lumOff val="0"/>
            <a:alpha val="60000"/>
          </a:schemeClr>
        </a:solidFill>
        <a:ln>
          <a:solidFill>
            <a:schemeClr val="tx2"/>
          </a:solidFill>
        </a:ln>
      </dgm:spPr>
      <dgm:t>
        <a:bodyPr/>
        <a:lstStyle/>
        <a:p>
          <a:r>
            <a:rPr lang="en-US" altLang="ja-JP" sz="1500" dirty="0">
              <a:solidFill>
                <a:schemeClr val="tx1"/>
              </a:solidFill>
            </a:rPr>
            <a:t>2017</a:t>
          </a:r>
          <a:endParaRPr kumimoji="1" lang="ja-JP" altLang="en-US" sz="1500" dirty="0">
            <a:solidFill>
              <a:schemeClr val="tx1"/>
            </a:solidFill>
          </a:endParaRPr>
        </a:p>
      </dgm:t>
    </dgm:pt>
    <dgm:pt modelId="{6B04EB59-2EFA-48B2-AF9E-2A71D68ABC06}" type="parTrans" cxnId="{96ABE6D4-97C3-4341-8954-430CCCFCBDEA}">
      <dgm:prSet/>
      <dgm:spPr/>
      <dgm:t>
        <a:bodyPr/>
        <a:lstStyle/>
        <a:p>
          <a:endParaRPr kumimoji="1" lang="ja-JP" altLang="en-US"/>
        </a:p>
      </dgm:t>
    </dgm:pt>
    <dgm:pt modelId="{D8342102-3396-4694-B8F6-3C4C87CD56CE}" type="sibTrans" cxnId="{96ABE6D4-97C3-4341-8954-430CCCFCBDEA}">
      <dgm:prSet/>
      <dgm:spPr/>
      <dgm:t>
        <a:bodyPr/>
        <a:lstStyle/>
        <a:p>
          <a:endParaRPr kumimoji="1" lang="ja-JP" altLang="en-US"/>
        </a:p>
      </dgm:t>
    </dgm:pt>
    <dgm:pt modelId="{EB2AA837-1799-4B02-BB7A-D0436D7627D5}">
      <dgm:prSet phldrT="[テキスト]" custT="1"/>
      <dgm:spPr/>
      <dgm:t>
        <a:bodyPr/>
        <a:lstStyle/>
        <a:p>
          <a:r>
            <a:rPr lang="ja-JP" altLang="en-US" sz="1800" dirty="0"/>
            <a:t>病院間での人材交流　（横浜）　　　　　</a:t>
          </a:r>
          <a:r>
            <a:rPr kumimoji="1" lang="ja-JP" altLang="en-US" sz="1600" dirty="0">
              <a:solidFill>
                <a:srgbClr val="FF0000"/>
              </a:solidFill>
            </a:rPr>
            <a:t>出向元１施設　出向先１施設</a:t>
          </a:r>
          <a:r>
            <a:rPr kumimoji="1" lang="ja-JP" altLang="en-US" sz="1800" dirty="0">
              <a:solidFill>
                <a:srgbClr val="FF0000"/>
              </a:solidFill>
            </a:rPr>
            <a:t>　</a:t>
          </a:r>
          <a:r>
            <a:rPr lang="ja-JP" altLang="en-US" sz="1800" dirty="0"/>
            <a:t>　　</a:t>
          </a:r>
          <a:endParaRPr kumimoji="1" lang="ja-JP" altLang="en-US" sz="1800" dirty="0"/>
        </a:p>
      </dgm:t>
    </dgm:pt>
    <dgm:pt modelId="{2E32DF15-73B1-4148-A7C8-2D0718AA4AE1}" type="parTrans" cxnId="{BFDC66B5-CFEB-425F-977B-D0D0C191FEDD}">
      <dgm:prSet/>
      <dgm:spPr/>
      <dgm:t>
        <a:bodyPr/>
        <a:lstStyle/>
        <a:p>
          <a:endParaRPr kumimoji="1" lang="ja-JP" altLang="en-US"/>
        </a:p>
      </dgm:t>
    </dgm:pt>
    <dgm:pt modelId="{FC68EDEA-D95D-4AE2-858C-37607FDB938D}" type="sibTrans" cxnId="{BFDC66B5-CFEB-425F-977B-D0D0C191FEDD}">
      <dgm:prSet/>
      <dgm:spPr/>
      <dgm:t>
        <a:bodyPr/>
        <a:lstStyle/>
        <a:p>
          <a:endParaRPr kumimoji="1" lang="ja-JP" altLang="en-US"/>
        </a:p>
      </dgm:t>
    </dgm:pt>
    <dgm:pt modelId="{9A3C87C5-6AC8-40F4-A477-825BC05A0AB8}">
      <dgm:prSet phldrT="[テキスト]" custT="1"/>
      <dgm:spPr>
        <a:solidFill>
          <a:schemeClr val="accent1">
            <a:hueOff val="0"/>
            <a:satOff val="0"/>
            <a:lumOff val="0"/>
            <a:alpha val="60000"/>
          </a:schemeClr>
        </a:solidFill>
        <a:ln>
          <a:solidFill>
            <a:schemeClr val="tx2"/>
          </a:solidFill>
        </a:ln>
      </dgm:spPr>
      <dgm:t>
        <a:bodyPr/>
        <a:lstStyle/>
        <a:p>
          <a:pPr fontAlgn="b">
            <a:lnSpc>
              <a:spcPct val="70000"/>
            </a:lnSpc>
          </a:pPr>
          <a:r>
            <a:rPr lang="en-US" altLang="ja-JP" sz="1500" dirty="0">
              <a:solidFill>
                <a:schemeClr val="tx1"/>
              </a:solidFill>
            </a:rPr>
            <a:t>  2019.11</a:t>
          </a:r>
          <a:endParaRPr kumimoji="1" lang="ja-JP" altLang="en-US" sz="1500" dirty="0">
            <a:solidFill>
              <a:schemeClr val="tx1"/>
            </a:solidFill>
          </a:endParaRPr>
        </a:p>
      </dgm:t>
    </dgm:pt>
    <dgm:pt modelId="{0FF8DEBD-7E0A-4BC3-A6A1-41A253DCF948}" type="parTrans" cxnId="{CCBE579A-5269-49DA-BCC1-D2FA1C977461}">
      <dgm:prSet/>
      <dgm:spPr/>
      <dgm:t>
        <a:bodyPr/>
        <a:lstStyle/>
        <a:p>
          <a:endParaRPr kumimoji="1" lang="ja-JP" altLang="en-US"/>
        </a:p>
      </dgm:t>
    </dgm:pt>
    <dgm:pt modelId="{CB2B7074-CAD0-4F15-B572-C7EDC34FA5E7}" type="sibTrans" cxnId="{CCBE579A-5269-49DA-BCC1-D2FA1C977461}">
      <dgm:prSet/>
      <dgm:spPr/>
      <dgm:t>
        <a:bodyPr/>
        <a:lstStyle/>
        <a:p>
          <a:endParaRPr kumimoji="1" lang="ja-JP" altLang="en-US"/>
        </a:p>
      </dgm:t>
    </dgm:pt>
    <dgm:pt modelId="{2468E8F5-B095-4867-A844-D7DF29E2C0CE}">
      <dgm:prSet phldrT="[テキスト]" custT="1"/>
      <dgm:spPr/>
      <dgm:t>
        <a:bodyPr/>
        <a:lstStyle/>
        <a:p>
          <a:r>
            <a:rPr lang="ja-JP" altLang="en-US" sz="1800" dirty="0"/>
            <a:t>第</a:t>
          </a:r>
          <a:r>
            <a:rPr lang="en-US" altLang="ja-JP" sz="1800" dirty="0"/>
            <a:t>1</a:t>
          </a:r>
          <a:r>
            <a:rPr lang="ja-JP" altLang="en-US" sz="1800" dirty="0"/>
            <a:t>回ワーキンググループ発足</a:t>
          </a:r>
          <a:endParaRPr kumimoji="1" lang="ja-JP" altLang="en-US" sz="1800" dirty="0"/>
        </a:p>
      </dgm:t>
    </dgm:pt>
    <dgm:pt modelId="{FB8B4F8C-2931-4324-A79B-96A19CC5013D}" type="parTrans" cxnId="{E92CEC7A-2251-4451-BE94-E973A825FE18}">
      <dgm:prSet/>
      <dgm:spPr/>
      <dgm:t>
        <a:bodyPr/>
        <a:lstStyle/>
        <a:p>
          <a:endParaRPr kumimoji="1" lang="ja-JP" altLang="en-US"/>
        </a:p>
      </dgm:t>
    </dgm:pt>
    <dgm:pt modelId="{44289F0B-EE31-4C5B-83FB-0927C0F9AF4D}" type="sibTrans" cxnId="{E92CEC7A-2251-4451-BE94-E973A825FE18}">
      <dgm:prSet/>
      <dgm:spPr/>
      <dgm:t>
        <a:bodyPr/>
        <a:lstStyle/>
        <a:p>
          <a:endParaRPr kumimoji="1" lang="ja-JP" altLang="en-US"/>
        </a:p>
      </dgm:t>
    </dgm:pt>
    <dgm:pt modelId="{3A9604D7-7EA9-4A4C-87AD-408DC9BB3C17}">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lang="ja-JP" altLang="en-US" sz="1400" dirty="0">
              <a:solidFill>
                <a:schemeClr val="tx1"/>
              </a:solidFill>
            </a:rPr>
            <a:t>　</a:t>
          </a:r>
          <a:r>
            <a:rPr lang="en-US" altLang="ja-JP" sz="1500" dirty="0">
              <a:solidFill>
                <a:schemeClr val="tx1"/>
              </a:solidFill>
            </a:rPr>
            <a:t>2020.7</a:t>
          </a:r>
          <a:r>
            <a:rPr lang="ja-JP" altLang="en-US" sz="1500" dirty="0">
              <a:solidFill>
                <a:schemeClr val="tx1"/>
              </a:solidFill>
            </a:rPr>
            <a:t>～</a:t>
          </a:r>
          <a:endParaRPr kumimoji="1" lang="ja-JP" altLang="en-US" sz="1500" dirty="0">
            <a:solidFill>
              <a:schemeClr val="tx1"/>
            </a:solidFill>
          </a:endParaRPr>
        </a:p>
      </dgm:t>
    </dgm:pt>
    <dgm:pt modelId="{78F4D72E-B89F-4847-8A4D-AF56B43CBEF0}" type="parTrans" cxnId="{E51399A2-BDF9-4E59-AFAE-9D0CF9DFF3D4}">
      <dgm:prSet/>
      <dgm:spPr/>
      <dgm:t>
        <a:bodyPr/>
        <a:lstStyle/>
        <a:p>
          <a:endParaRPr kumimoji="1" lang="ja-JP" altLang="en-US"/>
        </a:p>
      </dgm:t>
    </dgm:pt>
    <dgm:pt modelId="{B3363C27-9651-4D73-946A-20382C922515}" type="sibTrans" cxnId="{E51399A2-BDF9-4E59-AFAE-9D0CF9DFF3D4}">
      <dgm:prSet/>
      <dgm:spPr/>
      <dgm:t>
        <a:bodyPr/>
        <a:lstStyle/>
        <a:p>
          <a:endParaRPr kumimoji="1" lang="ja-JP" altLang="en-US"/>
        </a:p>
      </dgm:t>
    </dgm:pt>
    <dgm:pt modelId="{ED818C1E-BF6A-4208-9780-C69AF62E5E71}">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lang="en-US" altLang="ja-JP" sz="1500" dirty="0">
              <a:solidFill>
                <a:schemeClr val="tx1"/>
              </a:solidFill>
            </a:rPr>
            <a:t> 2021.6</a:t>
          </a:r>
          <a:endParaRPr kumimoji="1" lang="ja-JP" altLang="en-US" sz="1500" dirty="0">
            <a:solidFill>
              <a:schemeClr val="tx1"/>
            </a:solidFill>
          </a:endParaRPr>
        </a:p>
      </dgm:t>
    </dgm:pt>
    <dgm:pt modelId="{2931ED4A-070B-4BA4-B677-9C9643A78601}" type="parTrans" cxnId="{2EDAC4A9-63DF-462B-93C7-E2CEC2DBB3EE}">
      <dgm:prSet/>
      <dgm:spPr/>
      <dgm:t>
        <a:bodyPr/>
        <a:lstStyle/>
        <a:p>
          <a:endParaRPr kumimoji="1" lang="ja-JP" altLang="en-US"/>
        </a:p>
      </dgm:t>
    </dgm:pt>
    <dgm:pt modelId="{5D84FE74-D44D-44E4-ABFA-54640EBE4971}" type="sibTrans" cxnId="{2EDAC4A9-63DF-462B-93C7-E2CEC2DBB3EE}">
      <dgm:prSet/>
      <dgm:spPr/>
      <dgm:t>
        <a:bodyPr/>
        <a:lstStyle/>
        <a:p>
          <a:endParaRPr kumimoji="1" lang="ja-JP" altLang="en-US"/>
        </a:p>
      </dgm:t>
    </dgm:pt>
    <dgm:pt modelId="{D7D93E9A-0ECD-42FA-BF89-07FFB5A4E544}">
      <dgm:prSet phldrT="[テキスト]" custT="1"/>
      <dgm:spPr>
        <a:solidFill>
          <a:schemeClr val="accent1">
            <a:hueOff val="0"/>
            <a:satOff val="0"/>
            <a:lumOff val="0"/>
            <a:alpha val="60000"/>
          </a:schemeClr>
        </a:solidFill>
        <a:ln>
          <a:solidFill>
            <a:schemeClr val="tx2"/>
          </a:solidFill>
        </a:ln>
      </dgm:spPr>
      <dgm:t>
        <a:bodyPr/>
        <a:lstStyle/>
        <a:p>
          <a:pPr>
            <a:lnSpc>
              <a:spcPct val="70000"/>
            </a:lnSpc>
          </a:pPr>
          <a:endParaRPr lang="en-US" altLang="ja-JP" sz="1400" dirty="0">
            <a:solidFill>
              <a:schemeClr val="tx1"/>
            </a:solidFill>
          </a:endParaRPr>
        </a:p>
        <a:p>
          <a:pPr>
            <a:lnSpc>
              <a:spcPct val="70000"/>
            </a:lnSpc>
          </a:pPr>
          <a:r>
            <a:rPr lang="en-US" altLang="ja-JP" sz="1500" dirty="0">
              <a:solidFill>
                <a:schemeClr val="tx1"/>
              </a:solidFill>
            </a:rPr>
            <a:t>2022.9</a:t>
          </a:r>
          <a:endParaRPr kumimoji="1" lang="ja-JP" altLang="en-US" sz="1500" dirty="0">
            <a:solidFill>
              <a:schemeClr val="tx1"/>
            </a:solidFill>
          </a:endParaRPr>
        </a:p>
      </dgm:t>
    </dgm:pt>
    <dgm:pt modelId="{1807BB53-11FF-46F7-A1A9-FA79594A0BC0}" type="parTrans" cxnId="{D1FD920B-80FC-4A90-B9CF-27AAC328F056}">
      <dgm:prSet/>
      <dgm:spPr/>
      <dgm:t>
        <a:bodyPr/>
        <a:lstStyle/>
        <a:p>
          <a:endParaRPr kumimoji="1" lang="ja-JP" altLang="en-US"/>
        </a:p>
      </dgm:t>
    </dgm:pt>
    <dgm:pt modelId="{9902D2EB-685C-4061-A8F6-6FC383875629}" type="sibTrans" cxnId="{D1FD920B-80FC-4A90-B9CF-27AAC328F056}">
      <dgm:prSet/>
      <dgm:spPr/>
      <dgm:t>
        <a:bodyPr/>
        <a:lstStyle/>
        <a:p>
          <a:endParaRPr kumimoji="1" lang="ja-JP" altLang="en-US"/>
        </a:p>
      </dgm:t>
    </dgm:pt>
    <dgm:pt modelId="{D368D73E-6F07-4FCB-A475-6F29DDE48E8F}">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500">
              <a:solidFill>
                <a:schemeClr val="tx1"/>
              </a:solidFill>
            </a:rPr>
            <a:t> 2024.3</a:t>
          </a:r>
          <a:endParaRPr kumimoji="1" lang="ja-JP" altLang="en-US" sz="1500" dirty="0">
            <a:solidFill>
              <a:schemeClr val="tx1"/>
            </a:solidFill>
          </a:endParaRPr>
        </a:p>
      </dgm:t>
    </dgm:pt>
    <dgm:pt modelId="{3B81CA15-1355-43AC-B4D3-C62FCA0501D5}" type="parTrans" cxnId="{9F5DB076-D5C8-44EA-BC3B-86D24DA8CA9A}">
      <dgm:prSet/>
      <dgm:spPr/>
      <dgm:t>
        <a:bodyPr/>
        <a:lstStyle/>
        <a:p>
          <a:endParaRPr kumimoji="1" lang="ja-JP" altLang="en-US"/>
        </a:p>
      </dgm:t>
    </dgm:pt>
    <dgm:pt modelId="{148FBD9E-C633-44C7-9800-0188FA6A7002}" type="sibTrans" cxnId="{9F5DB076-D5C8-44EA-BC3B-86D24DA8CA9A}">
      <dgm:prSet/>
      <dgm:spPr/>
      <dgm:t>
        <a:bodyPr/>
        <a:lstStyle/>
        <a:p>
          <a:endParaRPr kumimoji="1" lang="ja-JP" altLang="en-US"/>
        </a:p>
      </dgm:t>
    </dgm:pt>
    <dgm:pt modelId="{6BF6A8B5-35B3-4826-9536-73338C2E9ECC}">
      <dgm:prSet phldrT="[テキスト]"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400" dirty="0">
              <a:solidFill>
                <a:schemeClr val="tx1"/>
              </a:solidFill>
            </a:rPr>
            <a:t> </a:t>
          </a:r>
          <a:r>
            <a:rPr kumimoji="1" lang="en-US" altLang="ja-JP" sz="1500" dirty="0">
              <a:solidFill>
                <a:schemeClr val="tx1"/>
              </a:solidFill>
            </a:rPr>
            <a:t>2025.4</a:t>
          </a:r>
          <a:endParaRPr kumimoji="1" lang="ja-JP" altLang="en-US" sz="1500" dirty="0">
            <a:solidFill>
              <a:schemeClr val="tx1"/>
            </a:solidFill>
          </a:endParaRPr>
        </a:p>
      </dgm:t>
    </dgm:pt>
    <dgm:pt modelId="{1DDDC233-CF80-43E4-BD84-33695DF9E76C}" type="parTrans" cxnId="{D981D641-3B63-4A29-AB9F-97C0913390F1}">
      <dgm:prSet/>
      <dgm:spPr/>
      <dgm:t>
        <a:bodyPr/>
        <a:lstStyle/>
        <a:p>
          <a:endParaRPr kumimoji="1" lang="ja-JP" altLang="en-US"/>
        </a:p>
      </dgm:t>
    </dgm:pt>
    <dgm:pt modelId="{08AB8D40-465F-420F-A36B-026089779C9C}" type="sibTrans" cxnId="{D981D641-3B63-4A29-AB9F-97C0913390F1}">
      <dgm:prSet/>
      <dgm:spPr/>
      <dgm:t>
        <a:bodyPr/>
        <a:lstStyle/>
        <a:p>
          <a:endParaRPr kumimoji="1" lang="ja-JP" altLang="en-US"/>
        </a:p>
      </dgm:t>
    </dgm:pt>
    <dgm:pt modelId="{14001E50-EC74-45EC-8B7C-688E86223742}">
      <dgm:prSet custT="1"/>
      <dgm:spPr/>
      <dgm:t>
        <a:bodyPr/>
        <a:lstStyle/>
        <a:p>
          <a:r>
            <a:rPr kumimoji="1" lang="ja-JP" altLang="en-US" sz="1700" dirty="0"/>
            <a:t>事業化へ　　　　　　　　　　　　　　　　 </a:t>
          </a:r>
          <a:r>
            <a:rPr kumimoji="1" lang="ja-JP" altLang="en-US" sz="1600" dirty="0">
              <a:solidFill>
                <a:srgbClr val="FF0000"/>
              </a:solidFill>
            </a:rPr>
            <a:t>出向元</a:t>
          </a:r>
          <a:r>
            <a:rPr kumimoji="1" lang="en-US" altLang="ja-JP" sz="1600" dirty="0">
              <a:solidFill>
                <a:srgbClr val="FF0000"/>
              </a:solidFill>
            </a:rPr>
            <a:t>11</a:t>
          </a:r>
          <a:r>
            <a:rPr kumimoji="1" lang="ja-JP" altLang="en-US" sz="1600" dirty="0">
              <a:solidFill>
                <a:srgbClr val="FF0000"/>
              </a:solidFill>
            </a:rPr>
            <a:t>施設　出向先</a:t>
          </a:r>
          <a:r>
            <a:rPr kumimoji="1" lang="en-US" altLang="ja-JP" sz="1600" dirty="0">
              <a:solidFill>
                <a:srgbClr val="FF0000"/>
              </a:solidFill>
            </a:rPr>
            <a:t>15</a:t>
          </a:r>
          <a:r>
            <a:rPr kumimoji="1" lang="ja-JP" altLang="en-US" sz="1600" dirty="0">
              <a:solidFill>
                <a:srgbClr val="FF0000"/>
              </a:solidFill>
            </a:rPr>
            <a:t>施設　</a:t>
          </a:r>
        </a:p>
      </dgm:t>
    </dgm:pt>
    <dgm:pt modelId="{B785A41A-E56D-430C-9692-ADA915ED235E}" type="parTrans" cxnId="{1CC69AB2-EA83-4864-88D5-425A15DBAEDA}">
      <dgm:prSet/>
      <dgm:spPr/>
      <dgm:t>
        <a:bodyPr/>
        <a:lstStyle/>
        <a:p>
          <a:endParaRPr kumimoji="1" lang="ja-JP" altLang="en-US"/>
        </a:p>
      </dgm:t>
    </dgm:pt>
    <dgm:pt modelId="{89E54718-6DE2-453C-9785-253CC1E3518E}" type="sibTrans" cxnId="{1CC69AB2-EA83-4864-88D5-425A15DBAEDA}">
      <dgm:prSet/>
      <dgm:spPr/>
      <dgm:t>
        <a:bodyPr/>
        <a:lstStyle/>
        <a:p>
          <a:endParaRPr kumimoji="1" lang="ja-JP" altLang="en-US"/>
        </a:p>
      </dgm:t>
    </dgm:pt>
    <dgm:pt modelId="{577B1805-6AEE-4E5F-A8D7-EAF2FBD94764}">
      <dgm:prSet custT="1"/>
      <dgm:spPr/>
      <dgm:t>
        <a:bodyPr/>
        <a:lstStyle/>
        <a:p>
          <a:r>
            <a:rPr kumimoji="1" lang="ja-JP" altLang="en-US" sz="1800" dirty="0"/>
            <a:t>第８次保健医療計画へ位置づけられる</a:t>
          </a:r>
          <a:endParaRPr kumimoji="1" lang="ja-JP" altLang="en-US" sz="1600" dirty="0"/>
        </a:p>
      </dgm:t>
    </dgm:pt>
    <dgm:pt modelId="{804052B0-1A77-4D1D-A92A-ED6B8423912B}" type="parTrans" cxnId="{1AC9B72D-42D4-4573-A8FA-D52480E538BD}">
      <dgm:prSet/>
      <dgm:spPr/>
      <dgm:t>
        <a:bodyPr/>
        <a:lstStyle/>
        <a:p>
          <a:endParaRPr kumimoji="1" lang="ja-JP" altLang="en-US"/>
        </a:p>
      </dgm:t>
    </dgm:pt>
    <dgm:pt modelId="{F5D18CBA-D1C1-47AA-9F38-59DC463DA34A}" type="sibTrans" cxnId="{1AC9B72D-42D4-4573-A8FA-D52480E538BD}">
      <dgm:prSet/>
      <dgm:spPr/>
      <dgm:t>
        <a:bodyPr/>
        <a:lstStyle/>
        <a:p>
          <a:endParaRPr kumimoji="1" lang="ja-JP" altLang="en-US"/>
        </a:p>
      </dgm:t>
    </dgm:pt>
    <dgm:pt modelId="{EA433EF6-DA07-46FD-BDA3-41DE81F5E9B7}">
      <dgm:prSet custT="1"/>
      <dgm:spPr/>
      <dgm:t>
        <a:bodyPr/>
        <a:lstStyle/>
        <a:p>
          <a:r>
            <a:rPr kumimoji="1" lang="ja-JP" altLang="en-US" sz="1800" dirty="0"/>
            <a:t>行政に陳情（予算要望）開始</a:t>
          </a:r>
          <a:r>
            <a:rPr kumimoji="1" lang="ja-JP" altLang="en-US" sz="1600" dirty="0"/>
            <a:t>・・</a:t>
          </a:r>
          <a:r>
            <a:rPr kumimoji="1" lang="en-US" altLang="ja-JP" sz="1600" dirty="0"/>
            <a:t>2023</a:t>
          </a:r>
          <a:r>
            <a:rPr kumimoji="1" lang="ja-JP" altLang="en-US" sz="1600" dirty="0"/>
            <a:t>年まで計４回</a:t>
          </a:r>
        </a:p>
      </dgm:t>
    </dgm:pt>
    <dgm:pt modelId="{1E17DEDD-A137-444A-B6A4-C3D5E9B303DF}" type="parTrans" cxnId="{97B9F904-3F80-4AA0-8B61-92EFC96D1572}">
      <dgm:prSet/>
      <dgm:spPr/>
      <dgm:t>
        <a:bodyPr/>
        <a:lstStyle/>
        <a:p>
          <a:endParaRPr kumimoji="1" lang="ja-JP" altLang="en-US"/>
        </a:p>
      </dgm:t>
    </dgm:pt>
    <dgm:pt modelId="{BB6D10B4-21DE-4D05-BA52-BD5757666B1A}" type="sibTrans" cxnId="{97B9F904-3F80-4AA0-8B61-92EFC96D1572}">
      <dgm:prSet/>
      <dgm:spPr/>
      <dgm:t>
        <a:bodyPr/>
        <a:lstStyle/>
        <a:p>
          <a:endParaRPr kumimoji="1" lang="ja-JP" altLang="en-US"/>
        </a:p>
      </dgm:t>
    </dgm:pt>
    <dgm:pt modelId="{B0C7D436-A643-41F6-A877-EC1DC86CC8CA}">
      <dgm:prSet custT="1"/>
      <dgm:spPr/>
      <dgm:t>
        <a:bodyPr/>
        <a:lstStyle/>
        <a:p>
          <a:r>
            <a:rPr kumimoji="1" lang="ja-JP" altLang="en-US" sz="1800" dirty="0"/>
            <a:t>神奈川県</a:t>
          </a:r>
          <a:r>
            <a:rPr lang="ja-JP" altLang="en-US" sz="1800" dirty="0"/>
            <a:t>保健医療人材課との検討会開始</a:t>
          </a:r>
          <a:endParaRPr kumimoji="1" lang="ja-JP" altLang="en-US" sz="1800" dirty="0"/>
        </a:p>
      </dgm:t>
    </dgm:pt>
    <dgm:pt modelId="{38589969-0DCF-4BC3-8250-6B9C9A282887}" type="parTrans" cxnId="{E674F0FC-83D6-463F-8457-E92598D90BAE}">
      <dgm:prSet/>
      <dgm:spPr/>
      <dgm:t>
        <a:bodyPr/>
        <a:lstStyle/>
        <a:p>
          <a:endParaRPr kumimoji="1" lang="ja-JP" altLang="en-US"/>
        </a:p>
      </dgm:t>
    </dgm:pt>
    <dgm:pt modelId="{FF866AF5-7791-45D0-A294-AABE3226791B}" type="sibTrans" cxnId="{E674F0FC-83D6-463F-8457-E92598D90BAE}">
      <dgm:prSet/>
      <dgm:spPr/>
      <dgm:t>
        <a:bodyPr/>
        <a:lstStyle/>
        <a:p>
          <a:endParaRPr kumimoji="1" lang="ja-JP" altLang="en-US"/>
        </a:p>
      </dgm:t>
    </dgm:pt>
    <dgm:pt modelId="{CAB98FD0-A517-4164-913C-EC9FF7581786}">
      <dgm:prSet custT="1"/>
      <dgm:spPr>
        <a:solidFill>
          <a:schemeClr val="accent1">
            <a:hueOff val="0"/>
            <a:satOff val="0"/>
            <a:lumOff val="0"/>
            <a:alpha val="60000"/>
          </a:schemeClr>
        </a:solidFill>
        <a:ln>
          <a:solidFill>
            <a:schemeClr val="tx2"/>
          </a:solidFill>
        </a:ln>
      </dgm:spPr>
      <dgm:t>
        <a:bodyPr/>
        <a:lstStyle/>
        <a:p>
          <a:pPr>
            <a:lnSpc>
              <a:spcPct val="70000"/>
            </a:lnSpc>
          </a:pPr>
          <a:r>
            <a:rPr kumimoji="1" lang="en-US" altLang="ja-JP" sz="1400" dirty="0">
              <a:solidFill>
                <a:schemeClr val="tx1"/>
              </a:solidFill>
            </a:rPr>
            <a:t> </a:t>
          </a:r>
          <a:r>
            <a:rPr kumimoji="1" lang="en-US" altLang="ja-JP" sz="1500" dirty="0">
              <a:solidFill>
                <a:schemeClr val="tx1"/>
              </a:solidFill>
            </a:rPr>
            <a:t>2024.3</a:t>
          </a:r>
          <a:endParaRPr kumimoji="1" lang="ja-JP" altLang="en-US" sz="1500" dirty="0">
            <a:solidFill>
              <a:schemeClr val="tx1"/>
            </a:solidFill>
          </a:endParaRPr>
        </a:p>
      </dgm:t>
    </dgm:pt>
    <dgm:pt modelId="{C2AA31F4-D0CF-4339-9B35-659EDCE05E34}" type="parTrans" cxnId="{3E24A5CB-46A7-4A2B-873C-0243365924B4}">
      <dgm:prSet/>
      <dgm:spPr/>
      <dgm:t>
        <a:bodyPr/>
        <a:lstStyle/>
        <a:p>
          <a:endParaRPr kumimoji="1" lang="ja-JP" altLang="en-US"/>
        </a:p>
      </dgm:t>
    </dgm:pt>
    <dgm:pt modelId="{ECCCE86D-CF8B-4862-AF39-91D266757DDD}" type="sibTrans" cxnId="{3E24A5CB-46A7-4A2B-873C-0243365924B4}">
      <dgm:prSet/>
      <dgm:spPr/>
      <dgm:t>
        <a:bodyPr/>
        <a:lstStyle/>
        <a:p>
          <a:endParaRPr kumimoji="1" lang="ja-JP" altLang="en-US"/>
        </a:p>
      </dgm:t>
    </dgm:pt>
    <dgm:pt modelId="{0E5BEEC8-71A4-410A-8E15-BDC4F1CD5EF1}">
      <dgm:prSet custT="1"/>
      <dgm:spPr/>
      <dgm:t>
        <a:bodyPr/>
        <a:lstStyle/>
        <a:p>
          <a:pPr>
            <a:lnSpc>
              <a:spcPct val="70000"/>
            </a:lnSpc>
          </a:pPr>
          <a:r>
            <a:rPr kumimoji="1" lang="ja-JP" altLang="en-US" sz="1800" dirty="0"/>
            <a:t>「かながわ地域看護師養成ガイド」完成　 </a:t>
          </a:r>
          <a:r>
            <a:rPr kumimoji="1" lang="ja-JP" altLang="en-US" sz="1600" dirty="0">
              <a:solidFill>
                <a:srgbClr val="FF0000"/>
              </a:solidFill>
            </a:rPr>
            <a:t>出向元２施設　出向先２施設　</a:t>
          </a:r>
        </a:p>
      </dgm:t>
    </dgm:pt>
    <dgm:pt modelId="{01325AB7-E414-4F21-AA66-D1D9F2645C81}" type="parTrans" cxnId="{FE880127-B9FB-413D-9328-CC453C7F2FF9}">
      <dgm:prSet/>
      <dgm:spPr/>
      <dgm:t>
        <a:bodyPr/>
        <a:lstStyle/>
        <a:p>
          <a:endParaRPr kumimoji="1" lang="ja-JP" altLang="en-US"/>
        </a:p>
      </dgm:t>
    </dgm:pt>
    <dgm:pt modelId="{78DB2A0F-FFD8-42B4-A9B6-3F4F33BF2961}" type="sibTrans" cxnId="{FE880127-B9FB-413D-9328-CC453C7F2FF9}">
      <dgm:prSet/>
      <dgm:spPr/>
      <dgm:t>
        <a:bodyPr/>
        <a:lstStyle/>
        <a:p>
          <a:endParaRPr kumimoji="1" lang="ja-JP" altLang="en-US"/>
        </a:p>
      </dgm:t>
    </dgm:pt>
    <dgm:pt modelId="{E5C0FB25-842F-46D5-A456-0AC2184B6378}">
      <dgm:prSet custT="1"/>
      <dgm:spPr/>
      <dgm:t>
        <a:bodyPr/>
        <a:lstStyle/>
        <a:p>
          <a:r>
            <a:rPr kumimoji="1" lang="ja-JP" altLang="en-US" sz="1600" dirty="0"/>
            <a:t>神奈川県看護職員の確保及び資質向上推進委員会でかながわ地域看護師　　　　　　　　　　　　　　　　　　　　　　　　　の構想について共有　　　　　　　　　　　      </a:t>
          </a:r>
          <a:r>
            <a:rPr kumimoji="1" lang="ja-JP" altLang="en-US" sz="1600" dirty="0">
              <a:solidFill>
                <a:srgbClr val="FF0000"/>
              </a:solidFill>
            </a:rPr>
            <a:t>出向元２施設　出校先２施設</a:t>
          </a:r>
          <a:endParaRPr kumimoji="1" lang="ja-JP" altLang="en-US" sz="1600" dirty="0"/>
        </a:p>
      </dgm:t>
    </dgm:pt>
    <dgm:pt modelId="{BBB81821-7E68-465C-A710-0525D41EB5CD}" type="parTrans" cxnId="{D4200C51-E19B-4B16-BB1D-96113658C9F1}">
      <dgm:prSet/>
      <dgm:spPr/>
      <dgm:t>
        <a:bodyPr/>
        <a:lstStyle/>
        <a:p>
          <a:endParaRPr kumimoji="1" lang="ja-JP" altLang="en-US"/>
        </a:p>
      </dgm:t>
    </dgm:pt>
    <dgm:pt modelId="{AB92243C-ECA0-491D-BD7B-4C3563646739}" type="sibTrans" cxnId="{D4200C51-E19B-4B16-BB1D-96113658C9F1}">
      <dgm:prSet/>
      <dgm:spPr/>
      <dgm:t>
        <a:bodyPr/>
        <a:lstStyle/>
        <a:p>
          <a:endParaRPr kumimoji="1" lang="ja-JP" altLang="en-US"/>
        </a:p>
      </dgm:t>
    </dgm:pt>
    <dgm:pt modelId="{3B266775-4C30-43F5-B1F4-3B27B3C4BA85}" type="pres">
      <dgm:prSet presAssocID="{370C5A10-66F2-41C7-AD97-E2B6803CF50C}" presName="linearFlow" presStyleCnt="0">
        <dgm:presLayoutVars>
          <dgm:dir/>
          <dgm:animLvl val="lvl"/>
          <dgm:resizeHandles val="exact"/>
        </dgm:presLayoutVars>
      </dgm:prSet>
      <dgm:spPr/>
    </dgm:pt>
    <dgm:pt modelId="{247C8AFD-17D5-4358-95D9-A766291F9C8C}" type="pres">
      <dgm:prSet presAssocID="{8322EF96-FEE6-4F1D-B2F2-276142E84470}" presName="composite" presStyleCnt="0"/>
      <dgm:spPr/>
    </dgm:pt>
    <dgm:pt modelId="{877D5900-41BD-4F8C-97FA-BDDEB1538670}" type="pres">
      <dgm:prSet presAssocID="{8322EF96-FEE6-4F1D-B2F2-276142E84470}" presName="parentText" presStyleLbl="alignNode1" presStyleIdx="0" presStyleCnt="8">
        <dgm:presLayoutVars>
          <dgm:chMax val="1"/>
          <dgm:bulletEnabled val="1"/>
        </dgm:presLayoutVars>
      </dgm:prSet>
      <dgm:spPr/>
    </dgm:pt>
    <dgm:pt modelId="{D76C0885-C5E9-4924-8F9B-9FDC603AA7DE}" type="pres">
      <dgm:prSet presAssocID="{8322EF96-FEE6-4F1D-B2F2-276142E84470}" presName="descendantText" presStyleLbl="alignAcc1" presStyleIdx="0" presStyleCnt="8">
        <dgm:presLayoutVars>
          <dgm:bulletEnabled val="1"/>
        </dgm:presLayoutVars>
      </dgm:prSet>
      <dgm:spPr/>
    </dgm:pt>
    <dgm:pt modelId="{C6E9E961-F62C-4667-AF2B-8F82E5C90802}" type="pres">
      <dgm:prSet presAssocID="{D8342102-3396-4694-B8F6-3C4C87CD56CE}" presName="sp" presStyleCnt="0"/>
      <dgm:spPr/>
    </dgm:pt>
    <dgm:pt modelId="{52C27D10-BD3B-452A-B87E-8B695EB00B35}" type="pres">
      <dgm:prSet presAssocID="{9A3C87C5-6AC8-40F4-A477-825BC05A0AB8}" presName="composite" presStyleCnt="0"/>
      <dgm:spPr/>
    </dgm:pt>
    <dgm:pt modelId="{8F9D0F0D-BF80-4665-A1A1-DC4FEF0E80C7}" type="pres">
      <dgm:prSet presAssocID="{9A3C87C5-6AC8-40F4-A477-825BC05A0AB8}" presName="parentText" presStyleLbl="alignNode1" presStyleIdx="1" presStyleCnt="8">
        <dgm:presLayoutVars>
          <dgm:chMax val="1"/>
          <dgm:bulletEnabled val="1"/>
        </dgm:presLayoutVars>
      </dgm:prSet>
      <dgm:spPr/>
    </dgm:pt>
    <dgm:pt modelId="{DFCFF5A7-4FD7-4ED9-97F5-07DDE10354D5}" type="pres">
      <dgm:prSet presAssocID="{9A3C87C5-6AC8-40F4-A477-825BC05A0AB8}" presName="descendantText" presStyleLbl="alignAcc1" presStyleIdx="1" presStyleCnt="8">
        <dgm:presLayoutVars>
          <dgm:bulletEnabled val="1"/>
        </dgm:presLayoutVars>
      </dgm:prSet>
      <dgm:spPr/>
    </dgm:pt>
    <dgm:pt modelId="{06BAAE14-0573-4FF6-AA75-D6F9ED117A4C}" type="pres">
      <dgm:prSet presAssocID="{CB2B7074-CAD0-4F15-B572-C7EDC34FA5E7}" presName="sp" presStyleCnt="0"/>
      <dgm:spPr/>
    </dgm:pt>
    <dgm:pt modelId="{E53D527E-3937-469D-91B1-1DEECDC1EBCA}" type="pres">
      <dgm:prSet presAssocID="{3A9604D7-7EA9-4A4C-87AD-408DC9BB3C17}" presName="composite" presStyleCnt="0"/>
      <dgm:spPr/>
    </dgm:pt>
    <dgm:pt modelId="{E3CEF0F5-C3F4-4F1D-ABBC-CD29A43B9B9C}" type="pres">
      <dgm:prSet presAssocID="{3A9604D7-7EA9-4A4C-87AD-408DC9BB3C17}" presName="parentText" presStyleLbl="alignNode1" presStyleIdx="2" presStyleCnt="8">
        <dgm:presLayoutVars>
          <dgm:chMax val="1"/>
          <dgm:bulletEnabled val="1"/>
        </dgm:presLayoutVars>
      </dgm:prSet>
      <dgm:spPr/>
    </dgm:pt>
    <dgm:pt modelId="{8EC0C1A5-CC11-45B1-B834-930410440020}" type="pres">
      <dgm:prSet presAssocID="{3A9604D7-7EA9-4A4C-87AD-408DC9BB3C17}" presName="descendantText" presStyleLbl="alignAcc1" presStyleIdx="2" presStyleCnt="8">
        <dgm:presLayoutVars>
          <dgm:bulletEnabled val="1"/>
        </dgm:presLayoutVars>
      </dgm:prSet>
      <dgm:spPr/>
    </dgm:pt>
    <dgm:pt modelId="{C80FF95F-3B42-4A57-B8B4-6DC82F7D4E42}" type="pres">
      <dgm:prSet presAssocID="{B3363C27-9651-4D73-946A-20382C922515}" presName="sp" presStyleCnt="0"/>
      <dgm:spPr/>
    </dgm:pt>
    <dgm:pt modelId="{30B2A517-3D3A-4E83-A4EE-49BDC7A29522}" type="pres">
      <dgm:prSet presAssocID="{ED818C1E-BF6A-4208-9780-C69AF62E5E71}" presName="composite" presStyleCnt="0"/>
      <dgm:spPr/>
    </dgm:pt>
    <dgm:pt modelId="{5AD247F5-4A67-4FB0-9A25-BD575630E518}" type="pres">
      <dgm:prSet presAssocID="{ED818C1E-BF6A-4208-9780-C69AF62E5E71}" presName="parentText" presStyleLbl="alignNode1" presStyleIdx="3" presStyleCnt="8">
        <dgm:presLayoutVars>
          <dgm:chMax val="1"/>
          <dgm:bulletEnabled val="1"/>
        </dgm:presLayoutVars>
      </dgm:prSet>
      <dgm:spPr/>
    </dgm:pt>
    <dgm:pt modelId="{850D422E-7B36-4ADD-9069-ED24A2290CEE}" type="pres">
      <dgm:prSet presAssocID="{ED818C1E-BF6A-4208-9780-C69AF62E5E71}" presName="descendantText" presStyleLbl="alignAcc1" presStyleIdx="3" presStyleCnt="8">
        <dgm:presLayoutVars>
          <dgm:bulletEnabled val="1"/>
        </dgm:presLayoutVars>
      </dgm:prSet>
      <dgm:spPr/>
    </dgm:pt>
    <dgm:pt modelId="{68A557F2-8C66-4B7E-AC69-B5E2B20BF24D}" type="pres">
      <dgm:prSet presAssocID="{5D84FE74-D44D-44E4-ABFA-54640EBE4971}" presName="sp" presStyleCnt="0"/>
      <dgm:spPr/>
    </dgm:pt>
    <dgm:pt modelId="{57ED4165-1478-4191-BC56-4629CA7D0A4B}" type="pres">
      <dgm:prSet presAssocID="{D7D93E9A-0ECD-42FA-BF89-07FFB5A4E544}" presName="composite" presStyleCnt="0"/>
      <dgm:spPr/>
    </dgm:pt>
    <dgm:pt modelId="{37774FD1-FAF9-4287-9DEB-D57608515DBF}" type="pres">
      <dgm:prSet presAssocID="{D7D93E9A-0ECD-42FA-BF89-07FFB5A4E544}" presName="parentText" presStyleLbl="alignNode1" presStyleIdx="4" presStyleCnt="8">
        <dgm:presLayoutVars>
          <dgm:chMax val="1"/>
          <dgm:bulletEnabled val="1"/>
        </dgm:presLayoutVars>
      </dgm:prSet>
      <dgm:spPr/>
    </dgm:pt>
    <dgm:pt modelId="{3AB267A2-16D9-4FCE-9294-3FF148DAD7CB}" type="pres">
      <dgm:prSet presAssocID="{D7D93E9A-0ECD-42FA-BF89-07FFB5A4E544}" presName="descendantText" presStyleLbl="alignAcc1" presStyleIdx="4" presStyleCnt="8" custScaleY="144897">
        <dgm:presLayoutVars>
          <dgm:bulletEnabled val="1"/>
        </dgm:presLayoutVars>
      </dgm:prSet>
      <dgm:spPr/>
    </dgm:pt>
    <dgm:pt modelId="{90ECA36E-D854-4A7F-824F-51ABE8991E9A}" type="pres">
      <dgm:prSet presAssocID="{9902D2EB-685C-4061-A8F6-6FC383875629}" presName="sp" presStyleCnt="0"/>
      <dgm:spPr/>
    </dgm:pt>
    <dgm:pt modelId="{ECF06C19-521B-4DC9-8EB0-5CA8E3E08EEC}" type="pres">
      <dgm:prSet presAssocID="{CAB98FD0-A517-4164-913C-EC9FF7581786}" presName="composite" presStyleCnt="0"/>
      <dgm:spPr/>
    </dgm:pt>
    <dgm:pt modelId="{4380C783-7867-44C8-A95D-74B5915F55B5}" type="pres">
      <dgm:prSet presAssocID="{CAB98FD0-A517-4164-913C-EC9FF7581786}" presName="parentText" presStyleLbl="alignNode1" presStyleIdx="5" presStyleCnt="8">
        <dgm:presLayoutVars>
          <dgm:chMax val="1"/>
          <dgm:bulletEnabled val="1"/>
        </dgm:presLayoutVars>
      </dgm:prSet>
      <dgm:spPr/>
    </dgm:pt>
    <dgm:pt modelId="{97722029-3833-4BE1-81B6-791B0036D7E5}" type="pres">
      <dgm:prSet presAssocID="{CAB98FD0-A517-4164-913C-EC9FF7581786}" presName="descendantText" presStyleLbl="alignAcc1" presStyleIdx="5" presStyleCnt="8" custScaleY="86376">
        <dgm:presLayoutVars>
          <dgm:bulletEnabled val="1"/>
        </dgm:presLayoutVars>
      </dgm:prSet>
      <dgm:spPr/>
    </dgm:pt>
    <dgm:pt modelId="{14592C8D-A15A-4641-A0F0-5161048893FE}" type="pres">
      <dgm:prSet presAssocID="{ECCCE86D-CF8B-4862-AF39-91D266757DDD}" presName="sp" presStyleCnt="0"/>
      <dgm:spPr/>
    </dgm:pt>
    <dgm:pt modelId="{7E3852B2-5A59-4A97-B66C-9061D7C9A72C}" type="pres">
      <dgm:prSet presAssocID="{D368D73E-6F07-4FCB-A475-6F29DDE48E8F}" presName="composite" presStyleCnt="0"/>
      <dgm:spPr/>
    </dgm:pt>
    <dgm:pt modelId="{62EF8F16-2BF8-4711-89DF-BCB6AF87396A}" type="pres">
      <dgm:prSet presAssocID="{D368D73E-6F07-4FCB-A475-6F29DDE48E8F}" presName="parentText" presStyleLbl="alignNode1" presStyleIdx="6" presStyleCnt="8">
        <dgm:presLayoutVars>
          <dgm:chMax val="1"/>
          <dgm:bulletEnabled val="1"/>
        </dgm:presLayoutVars>
      </dgm:prSet>
      <dgm:spPr/>
    </dgm:pt>
    <dgm:pt modelId="{E773EB92-0E28-4382-8715-341971C8F555}" type="pres">
      <dgm:prSet presAssocID="{D368D73E-6F07-4FCB-A475-6F29DDE48E8F}" presName="descendantText" presStyleLbl="alignAcc1" presStyleIdx="6" presStyleCnt="8" custLinFactNeighborX="561" custLinFactNeighborY="1070">
        <dgm:presLayoutVars>
          <dgm:bulletEnabled val="1"/>
        </dgm:presLayoutVars>
      </dgm:prSet>
      <dgm:spPr/>
    </dgm:pt>
    <dgm:pt modelId="{FE8218F7-53A3-4CE3-B617-BD919EE3B10F}" type="pres">
      <dgm:prSet presAssocID="{148FBD9E-C633-44C7-9800-0188FA6A7002}" presName="sp" presStyleCnt="0"/>
      <dgm:spPr/>
    </dgm:pt>
    <dgm:pt modelId="{FC903A66-CA8B-4D50-B99E-CD4CD1AAC86C}" type="pres">
      <dgm:prSet presAssocID="{6BF6A8B5-35B3-4826-9536-73338C2E9ECC}" presName="composite" presStyleCnt="0"/>
      <dgm:spPr/>
    </dgm:pt>
    <dgm:pt modelId="{8249DF31-617F-41E4-ADC5-F58FED723DBC}" type="pres">
      <dgm:prSet presAssocID="{6BF6A8B5-35B3-4826-9536-73338C2E9ECC}" presName="parentText" presStyleLbl="alignNode1" presStyleIdx="7" presStyleCnt="8">
        <dgm:presLayoutVars>
          <dgm:chMax val="1"/>
          <dgm:bulletEnabled val="1"/>
        </dgm:presLayoutVars>
      </dgm:prSet>
      <dgm:spPr/>
    </dgm:pt>
    <dgm:pt modelId="{158E776E-FA19-48D1-9552-686D57BF6191}" type="pres">
      <dgm:prSet presAssocID="{6BF6A8B5-35B3-4826-9536-73338C2E9ECC}" presName="descendantText" presStyleLbl="alignAcc1" presStyleIdx="7" presStyleCnt="8" custScaleY="101346">
        <dgm:presLayoutVars>
          <dgm:bulletEnabled val="1"/>
        </dgm:presLayoutVars>
      </dgm:prSet>
      <dgm:spPr/>
    </dgm:pt>
  </dgm:ptLst>
  <dgm:cxnLst>
    <dgm:cxn modelId="{97B9F904-3F80-4AA0-8B61-92EFC96D1572}" srcId="{3A9604D7-7EA9-4A4C-87AD-408DC9BB3C17}" destId="{EA433EF6-DA07-46FD-BDA3-41DE81F5E9B7}" srcOrd="0" destOrd="0" parTransId="{1E17DEDD-A137-444A-B6A4-C3D5E9B303DF}" sibTransId="{BB6D10B4-21DE-4D05-BA52-BD5757666B1A}"/>
    <dgm:cxn modelId="{D1FD920B-80FC-4A90-B9CF-27AAC328F056}" srcId="{370C5A10-66F2-41C7-AD97-E2B6803CF50C}" destId="{D7D93E9A-0ECD-42FA-BF89-07FFB5A4E544}" srcOrd="4" destOrd="0" parTransId="{1807BB53-11FF-46F7-A1A9-FA79594A0BC0}" sibTransId="{9902D2EB-685C-4061-A8F6-6FC383875629}"/>
    <dgm:cxn modelId="{8FB91812-4BE6-4EF4-B9F1-C2A35898925A}" type="presOf" srcId="{D368D73E-6F07-4FCB-A475-6F29DDE48E8F}" destId="{62EF8F16-2BF8-4711-89DF-BCB6AF87396A}" srcOrd="0" destOrd="0" presId="urn:microsoft.com/office/officeart/2005/8/layout/chevron2"/>
    <dgm:cxn modelId="{145E8118-5016-4ABC-AC0F-BAB97F442FDF}" type="presOf" srcId="{ED818C1E-BF6A-4208-9780-C69AF62E5E71}" destId="{5AD247F5-4A67-4FB0-9A25-BD575630E518}" srcOrd="0" destOrd="0" presId="urn:microsoft.com/office/officeart/2005/8/layout/chevron2"/>
    <dgm:cxn modelId="{FE880127-B9FB-413D-9328-CC453C7F2FF9}" srcId="{CAB98FD0-A517-4164-913C-EC9FF7581786}" destId="{0E5BEEC8-71A4-410A-8E15-BDC4F1CD5EF1}" srcOrd="0" destOrd="0" parTransId="{01325AB7-E414-4F21-AA66-D1D9F2645C81}" sibTransId="{78DB2A0F-FFD8-42B4-A9B6-3F4F33BF2961}"/>
    <dgm:cxn modelId="{1AC9B72D-42D4-4573-A8FA-D52480E538BD}" srcId="{D368D73E-6F07-4FCB-A475-6F29DDE48E8F}" destId="{577B1805-6AEE-4E5F-A8D7-EAF2FBD94764}" srcOrd="0" destOrd="0" parTransId="{804052B0-1A77-4D1D-A92A-ED6B8423912B}" sibTransId="{F5D18CBA-D1C1-47AA-9F38-59DC463DA34A}"/>
    <dgm:cxn modelId="{3370F45D-5FCE-4FBF-B6DB-C9EEBB01E4F8}" type="presOf" srcId="{370C5A10-66F2-41C7-AD97-E2B6803CF50C}" destId="{3B266775-4C30-43F5-B1F4-3B27B3C4BA85}" srcOrd="0" destOrd="0" presId="urn:microsoft.com/office/officeart/2005/8/layout/chevron2"/>
    <dgm:cxn modelId="{D981D641-3B63-4A29-AB9F-97C0913390F1}" srcId="{370C5A10-66F2-41C7-AD97-E2B6803CF50C}" destId="{6BF6A8B5-35B3-4826-9536-73338C2E9ECC}" srcOrd="7" destOrd="0" parTransId="{1DDDC233-CF80-43E4-BD84-33695DF9E76C}" sibTransId="{08AB8D40-465F-420F-A36B-026089779C9C}"/>
    <dgm:cxn modelId="{B1F88A44-BECD-44A2-8A00-6F53F5A2FA4B}" type="presOf" srcId="{B0C7D436-A643-41F6-A877-EC1DC86CC8CA}" destId="{850D422E-7B36-4ADD-9069-ED24A2290CEE}" srcOrd="0" destOrd="0" presId="urn:microsoft.com/office/officeart/2005/8/layout/chevron2"/>
    <dgm:cxn modelId="{11888D46-C749-456B-AB39-5A008D332E1D}" type="presOf" srcId="{8322EF96-FEE6-4F1D-B2F2-276142E84470}" destId="{877D5900-41BD-4F8C-97FA-BDDEB1538670}" srcOrd="0" destOrd="0" presId="urn:microsoft.com/office/officeart/2005/8/layout/chevron2"/>
    <dgm:cxn modelId="{EBB72C70-1268-4F4E-9161-0B96670AD69D}" type="presOf" srcId="{D7D93E9A-0ECD-42FA-BF89-07FFB5A4E544}" destId="{37774FD1-FAF9-4287-9DEB-D57608515DBF}" srcOrd="0" destOrd="0" presId="urn:microsoft.com/office/officeart/2005/8/layout/chevron2"/>
    <dgm:cxn modelId="{5D598570-1458-4876-8993-C6BD9C00BDC8}" type="presOf" srcId="{0E5BEEC8-71A4-410A-8E15-BDC4F1CD5EF1}" destId="{97722029-3833-4BE1-81B6-791B0036D7E5}" srcOrd="0" destOrd="0" presId="urn:microsoft.com/office/officeart/2005/8/layout/chevron2"/>
    <dgm:cxn modelId="{D4200C51-E19B-4B16-BB1D-96113658C9F1}" srcId="{D7D93E9A-0ECD-42FA-BF89-07FFB5A4E544}" destId="{E5C0FB25-842F-46D5-A456-0AC2184B6378}" srcOrd="0" destOrd="0" parTransId="{BBB81821-7E68-465C-A710-0525D41EB5CD}" sibTransId="{AB92243C-ECA0-491D-BD7B-4C3563646739}"/>
    <dgm:cxn modelId="{782F5A52-2C5B-4142-9C0F-C512D44C0FC9}" type="presOf" srcId="{EA433EF6-DA07-46FD-BDA3-41DE81F5E9B7}" destId="{8EC0C1A5-CC11-45B1-B834-930410440020}" srcOrd="0" destOrd="0" presId="urn:microsoft.com/office/officeart/2005/8/layout/chevron2"/>
    <dgm:cxn modelId="{93686C76-79FD-4418-94A2-C404759AE0A0}" type="presOf" srcId="{2468E8F5-B095-4867-A844-D7DF29E2C0CE}" destId="{DFCFF5A7-4FD7-4ED9-97F5-07DDE10354D5}" srcOrd="0" destOrd="0" presId="urn:microsoft.com/office/officeart/2005/8/layout/chevron2"/>
    <dgm:cxn modelId="{9F5DB076-D5C8-44EA-BC3B-86D24DA8CA9A}" srcId="{370C5A10-66F2-41C7-AD97-E2B6803CF50C}" destId="{D368D73E-6F07-4FCB-A475-6F29DDE48E8F}" srcOrd="6" destOrd="0" parTransId="{3B81CA15-1355-43AC-B4D3-C62FCA0501D5}" sibTransId="{148FBD9E-C633-44C7-9800-0188FA6A7002}"/>
    <dgm:cxn modelId="{C1830358-A623-4B58-B27F-34972425223F}" type="presOf" srcId="{9A3C87C5-6AC8-40F4-A477-825BC05A0AB8}" destId="{8F9D0F0D-BF80-4665-A1A1-DC4FEF0E80C7}" srcOrd="0" destOrd="0" presId="urn:microsoft.com/office/officeart/2005/8/layout/chevron2"/>
    <dgm:cxn modelId="{51C69579-2F43-4AD8-A9E6-C0F3278C2FA8}" type="presOf" srcId="{6BF6A8B5-35B3-4826-9536-73338C2E9ECC}" destId="{8249DF31-617F-41E4-ADC5-F58FED723DBC}" srcOrd="0" destOrd="0" presId="urn:microsoft.com/office/officeart/2005/8/layout/chevron2"/>
    <dgm:cxn modelId="{E92CEC7A-2251-4451-BE94-E973A825FE18}" srcId="{9A3C87C5-6AC8-40F4-A477-825BC05A0AB8}" destId="{2468E8F5-B095-4867-A844-D7DF29E2C0CE}" srcOrd="0" destOrd="0" parTransId="{FB8B4F8C-2931-4324-A79B-96A19CC5013D}" sibTransId="{44289F0B-EE31-4C5B-83FB-0927C0F9AF4D}"/>
    <dgm:cxn modelId="{F7D5DA7B-A46F-44FE-BFA6-BEBE11CC436B}" type="presOf" srcId="{E5C0FB25-842F-46D5-A456-0AC2184B6378}" destId="{3AB267A2-16D9-4FCE-9294-3FF148DAD7CB}" srcOrd="0" destOrd="0" presId="urn:microsoft.com/office/officeart/2005/8/layout/chevron2"/>
    <dgm:cxn modelId="{CCBE579A-5269-49DA-BCC1-D2FA1C977461}" srcId="{370C5A10-66F2-41C7-AD97-E2B6803CF50C}" destId="{9A3C87C5-6AC8-40F4-A477-825BC05A0AB8}" srcOrd="1" destOrd="0" parTransId="{0FF8DEBD-7E0A-4BC3-A6A1-41A253DCF948}" sibTransId="{CB2B7074-CAD0-4F15-B572-C7EDC34FA5E7}"/>
    <dgm:cxn modelId="{E51399A2-BDF9-4E59-AFAE-9D0CF9DFF3D4}" srcId="{370C5A10-66F2-41C7-AD97-E2B6803CF50C}" destId="{3A9604D7-7EA9-4A4C-87AD-408DC9BB3C17}" srcOrd="2" destOrd="0" parTransId="{78F4D72E-B89F-4847-8A4D-AF56B43CBEF0}" sibTransId="{B3363C27-9651-4D73-946A-20382C922515}"/>
    <dgm:cxn modelId="{2EDAC4A9-63DF-462B-93C7-E2CEC2DBB3EE}" srcId="{370C5A10-66F2-41C7-AD97-E2B6803CF50C}" destId="{ED818C1E-BF6A-4208-9780-C69AF62E5E71}" srcOrd="3" destOrd="0" parTransId="{2931ED4A-070B-4BA4-B677-9C9643A78601}" sibTransId="{5D84FE74-D44D-44E4-ABFA-54640EBE4971}"/>
    <dgm:cxn modelId="{91438DAC-B5A3-4221-B487-1A2EAC72E7F3}" type="presOf" srcId="{EB2AA837-1799-4B02-BB7A-D0436D7627D5}" destId="{D76C0885-C5E9-4924-8F9B-9FDC603AA7DE}" srcOrd="0" destOrd="0" presId="urn:microsoft.com/office/officeart/2005/8/layout/chevron2"/>
    <dgm:cxn modelId="{1CC69AB2-EA83-4864-88D5-425A15DBAEDA}" srcId="{6BF6A8B5-35B3-4826-9536-73338C2E9ECC}" destId="{14001E50-EC74-45EC-8B7C-688E86223742}" srcOrd="0" destOrd="0" parTransId="{B785A41A-E56D-430C-9692-ADA915ED235E}" sibTransId="{89E54718-6DE2-453C-9785-253CC1E3518E}"/>
    <dgm:cxn modelId="{208FBFB4-129A-4F02-9095-6A86A033D545}" type="presOf" srcId="{3A9604D7-7EA9-4A4C-87AD-408DC9BB3C17}" destId="{E3CEF0F5-C3F4-4F1D-ABBC-CD29A43B9B9C}" srcOrd="0" destOrd="0" presId="urn:microsoft.com/office/officeart/2005/8/layout/chevron2"/>
    <dgm:cxn modelId="{BFDC66B5-CFEB-425F-977B-D0D0C191FEDD}" srcId="{8322EF96-FEE6-4F1D-B2F2-276142E84470}" destId="{EB2AA837-1799-4B02-BB7A-D0436D7627D5}" srcOrd="0" destOrd="0" parTransId="{2E32DF15-73B1-4148-A7C8-2D0718AA4AE1}" sibTransId="{FC68EDEA-D95D-4AE2-858C-37607FDB938D}"/>
    <dgm:cxn modelId="{3E24A5CB-46A7-4A2B-873C-0243365924B4}" srcId="{370C5A10-66F2-41C7-AD97-E2B6803CF50C}" destId="{CAB98FD0-A517-4164-913C-EC9FF7581786}" srcOrd="5" destOrd="0" parTransId="{C2AA31F4-D0CF-4339-9B35-659EDCE05E34}" sibTransId="{ECCCE86D-CF8B-4862-AF39-91D266757DDD}"/>
    <dgm:cxn modelId="{212BF4D1-428C-45A6-951E-6C9F88AB45AB}" type="presOf" srcId="{14001E50-EC74-45EC-8B7C-688E86223742}" destId="{158E776E-FA19-48D1-9552-686D57BF6191}" srcOrd="0" destOrd="0" presId="urn:microsoft.com/office/officeart/2005/8/layout/chevron2"/>
    <dgm:cxn modelId="{96ABE6D4-97C3-4341-8954-430CCCFCBDEA}" srcId="{370C5A10-66F2-41C7-AD97-E2B6803CF50C}" destId="{8322EF96-FEE6-4F1D-B2F2-276142E84470}" srcOrd="0" destOrd="0" parTransId="{6B04EB59-2EFA-48B2-AF9E-2A71D68ABC06}" sibTransId="{D8342102-3396-4694-B8F6-3C4C87CD56CE}"/>
    <dgm:cxn modelId="{B19206D9-EDB4-4067-ACA1-F1A36BBDD832}" type="presOf" srcId="{CAB98FD0-A517-4164-913C-EC9FF7581786}" destId="{4380C783-7867-44C8-A95D-74B5915F55B5}" srcOrd="0" destOrd="0" presId="urn:microsoft.com/office/officeart/2005/8/layout/chevron2"/>
    <dgm:cxn modelId="{697751F8-6DC6-40E6-AE1B-8CBAF338C845}" type="presOf" srcId="{577B1805-6AEE-4E5F-A8D7-EAF2FBD94764}" destId="{E773EB92-0E28-4382-8715-341971C8F555}" srcOrd="0" destOrd="0" presId="urn:microsoft.com/office/officeart/2005/8/layout/chevron2"/>
    <dgm:cxn modelId="{E674F0FC-83D6-463F-8457-E92598D90BAE}" srcId="{ED818C1E-BF6A-4208-9780-C69AF62E5E71}" destId="{B0C7D436-A643-41F6-A877-EC1DC86CC8CA}" srcOrd="0" destOrd="0" parTransId="{38589969-0DCF-4BC3-8250-6B9C9A282887}" sibTransId="{FF866AF5-7791-45D0-A294-AABE3226791B}"/>
    <dgm:cxn modelId="{A8E6C818-37AE-4B82-BB75-5BB3ADD8E2ED}" type="presParOf" srcId="{3B266775-4C30-43F5-B1F4-3B27B3C4BA85}" destId="{247C8AFD-17D5-4358-95D9-A766291F9C8C}" srcOrd="0" destOrd="0" presId="urn:microsoft.com/office/officeart/2005/8/layout/chevron2"/>
    <dgm:cxn modelId="{04810E33-0DF8-43B1-B9F6-0BE19DD0F417}" type="presParOf" srcId="{247C8AFD-17D5-4358-95D9-A766291F9C8C}" destId="{877D5900-41BD-4F8C-97FA-BDDEB1538670}" srcOrd="0" destOrd="0" presId="urn:microsoft.com/office/officeart/2005/8/layout/chevron2"/>
    <dgm:cxn modelId="{282524A4-12AD-4158-A533-1EE3B84E0595}" type="presParOf" srcId="{247C8AFD-17D5-4358-95D9-A766291F9C8C}" destId="{D76C0885-C5E9-4924-8F9B-9FDC603AA7DE}" srcOrd="1" destOrd="0" presId="urn:microsoft.com/office/officeart/2005/8/layout/chevron2"/>
    <dgm:cxn modelId="{A0B74D07-167B-4291-8477-22F35DCCAA06}" type="presParOf" srcId="{3B266775-4C30-43F5-B1F4-3B27B3C4BA85}" destId="{C6E9E961-F62C-4667-AF2B-8F82E5C90802}" srcOrd="1" destOrd="0" presId="urn:microsoft.com/office/officeart/2005/8/layout/chevron2"/>
    <dgm:cxn modelId="{DD04C804-97B6-4EA2-B1F1-7EDC70BE88A6}" type="presParOf" srcId="{3B266775-4C30-43F5-B1F4-3B27B3C4BA85}" destId="{52C27D10-BD3B-452A-B87E-8B695EB00B35}" srcOrd="2" destOrd="0" presId="urn:microsoft.com/office/officeart/2005/8/layout/chevron2"/>
    <dgm:cxn modelId="{12D8A84C-DE9D-438E-8E14-84AA1BCAFAA0}" type="presParOf" srcId="{52C27D10-BD3B-452A-B87E-8B695EB00B35}" destId="{8F9D0F0D-BF80-4665-A1A1-DC4FEF0E80C7}" srcOrd="0" destOrd="0" presId="urn:microsoft.com/office/officeart/2005/8/layout/chevron2"/>
    <dgm:cxn modelId="{BBDF4A11-F502-4C11-9D35-22C1E6C13ED0}" type="presParOf" srcId="{52C27D10-BD3B-452A-B87E-8B695EB00B35}" destId="{DFCFF5A7-4FD7-4ED9-97F5-07DDE10354D5}" srcOrd="1" destOrd="0" presId="urn:microsoft.com/office/officeart/2005/8/layout/chevron2"/>
    <dgm:cxn modelId="{3DACE3C2-A090-45AE-80B8-FF1AFE499B30}" type="presParOf" srcId="{3B266775-4C30-43F5-B1F4-3B27B3C4BA85}" destId="{06BAAE14-0573-4FF6-AA75-D6F9ED117A4C}" srcOrd="3" destOrd="0" presId="urn:microsoft.com/office/officeart/2005/8/layout/chevron2"/>
    <dgm:cxn modelId="{FCB5F43B-D22C-4F00-99BA-FC6796414E34}" type="presParOf" srcId="{3B266775-4C30-43F5-B1F4-3B27B3C4BA85}" destId="{E53D527E-3937-469D-91B1-1DEECDC1EBCA}" srcOrd="4" destOrd="0" presId="urn:microsoft.com/office/officeart/2005/8/layout/chevron2"/>
    <dgm:cxn modelId="{921CE436-BA4B-4B41-BF3C-E7AC2E549D05}" type="presParOf" srcId="{E53D527E-3937-469D-91B1-1DEECDC1EBCA}" destId="{E3CEF0F5-C3F4-4F1D-ABBC-CD29A43B9B9C}" srcOrd="0" destOrd="0" presId="urn:microsoft.com/office/officeart/2005/8/layout/chevron2"/>
    <dgm:cxn modelId="{07AB76D2-0ECC-46F1-9946-47323A1317FF}" type="presParOf" srcId="{E53D527E-3937-469D-91B1-1DEECDC1EBCA}" destId="{8EC0C1A5-CC11-45B1-B834-930410440020}" srcOrd="1" destOrd="0" presId="urn:microsoft.com/office/officeart/2005/8/layout/chevron2"/>
    <dgm:cxn modelId="{80701536-C338-450A-96C5-4957B434616C}" type="presParOf" srcId="{3B266775-4C30-43F5-B1F4-3B27B3C4BA85}" destId="{C80FF95F-3B42-4A57-B8B4-6DC82F7D4E42}" srcOrd="5" destOrd="0" presId="urn:microsoft.com/office/officeart/2005/8/layout/chevron2"/>
    <dgm:cxn modelId="{218C0A7B-2E47-44B8-865F-8AD5240FDEAD}" type="presParOf" srcId="{3B266775-4C30-43F5-B1F4-3B27B3C4BA85}" destId="{30B2A517-3D3A-4E83-A4EE-49BDC7A29522}" srcOrd="6" destOrd="0" presId="urn:microsoft.com/office/officeart/2005/8/layout/chevron2"/>
    <dgm:cxn modelId="{954D26B2-9F47-42DF-AF90-E5987C4C70A6}" type="presParOf" srcId="{30B2A517-3D3A-4E83-A4EE-49BDC7A29522}" destId="{5AD247F5-4A67-4FB0-9A25-BD575630E518}" srcOrd="0" destOrd="0" presId="urn:microsoft.com/office/officeart/2005/8/layout/chevron2"/>
    <dgm:cxn modelId="{01BB1D1F-A5E4-4F81-AF0D-531F4B20CB40}" type="presParOf" srcId="{30B2A517-3D3A-4E83-A4EE-49BDC7A29522}" destId="{850D422E-7B36-4ADD-9069-ED24A2290CEE}" srcOrd="1" destOrd="0" presId="urn:microsoft.com/office/officeart/2005/8/layout/chevron2"/>
    <dgm:cxn modelId="{2F6BB567-F150-4545-B487-C1BBA9193AB0}" type="presParOf" srcId="{3B266775-4C30-43F5-B1F4-3B27B3C4BA85}" destId="{68A557F2-8C66-4B7E-AC69-B5E2B20BF24D}" srcOrd="7" destOrd="0" presId="urn:microsoft.com/office/officeart/2005/8/layout/chevron2"/>
    <dgm:cxn modelId="{7CE322BE-C451-4FEC-B06C-E0C56A6CF0A4}" type="presParOf" srcId="{3B266775-4C30-43F5-B1F4-3B27B3C4BA85}" destId="{57ED4165-1478-4191-BC56-4629CA7D0A4B}" srcOrd="8" destOrd="0" presId="urn:microsoft.com/office/officeart/2005/8/layout/chevron2"/>
    <dgm:cxn modelId="{53FFB371-5762-466A-8E19-F89B88EA6EE7}" type="presParOf" srcId="{57ED4165-1478-4191-BC56-4629CA7D0A4B}" destId="{37774FD1-FAF9-4287-9DEB-D57608515DBF}" srcOrd="0" destOrd="0" presId="urn:microsoft.com/office/officeart/2005/8/layout/chevron2"/>
    <dgm:cxn modelId="{2A94B852-141C-4F84-936F-D5410E263A86}" type="presParOf" srcId="{57ED4165-1478-4191-BC56-4629CA7D0A4B}" destId="{3AB267A2-16D9-4FCE-9294-3FF148DAD7CB}" srcOrd="1" destOrd="0" presId="urn:microsoft.com/office/officeart/2005/8/layout/chevron2"/>
    <dgm:cxn modelId="{16A397D4-159B-424A-84EE-79AD92AB4E87}" type="presParOf" srcId="{3B266775-4C30-43F5-B1F4-3B27B3C4BA85}" destId="{90ECA36E-D854-4A7F-824F-51ABE8991E9A}" srcOrd="9" destOrd="0" presId="urn:microsoft.com/office/officeart/2005/8/layout/chevron2"/>
    <dgm:cxn modelId="{01B0076C-68D4-43D1-9512-085EDCB5D8D7}" type="presParOf" srcId="{3B266775-4C30-43F5-B1F4-3B27B3C4BA85}" destId="{ECF06C19-521B-4DC9-8EB0-5CA8E3E08EEC}" srcOrd="10" destOrd="0" presId="urn:microsoft.com/office/officeart/2005/8/layout/chevron2"/>
    <dgm:cxn modelId="{9D617C61-0F1D-4BD5-AA2A-3DF6BC595611}" type="presParOf" srcId="{ECF06C19-521B-4DC9-8EB0-5CA8E3E08EEC}" destId="{4380C783-7867-44C8-A95D-74B5915F55B5}" srcOrd="0" destOrd="0" presId="urn:microsoft.com/office/officeart/2005/8/layout/chevron2"/>
    <dgm:cxn modelId="{9DD25525-CA03-4C18-9DF2-5278056EC339}" type="presParOf" srcId="{ECF06C19-521B-4DC9-8EB0-5CA8E3E08EEC}" destId="{97722029-3833-4BE1-81B6-791B0036D7E5}" srcOrd="1" destOrd="0" presId="urn:microsoft.com/office/officeart/2005/8/layout/chevron2"/>
    <dgm:cxn modelId="{7F72F407-A629-4F58-9875-F56B959DED34}" type="presParOf" srcId="{3B266775-4C30-43F5-B1F4-3B27B3C4BA85}" destId="{14592C8D-A15A-4641-A0F0-5161048893FE}" srcOrd="11" destOrd="0" presId="urn:microsoft.com/office/officeart/2005/8/layout/chevron2"/>
    <dgm:cxn modelId="{58EEF11B-02DD-4983-A5E4-04D038D88A18}" type="presParOf" srcId="{3B266775-4C30-43F5-B1F4-3B27B3C4BA85}" destId="{7E3852B2-5A59-4A97-B66C-9061D7C9A72C}" srcOrd="12" destOrd="0" presId="urn:microsoft.com/office/officeart/2005/8/layout/chevron2"/>
    <dgm:cxn modelId="{E7320AE2-5B70-473C-B0F0-0E1224D5E0E6}" type="presParOf" srcId="{7E3852B2-5A59-4A97-B66C-9061D7C9A72C}" destId="{62EF8F16-2BF8-4711-89DF-BCB6AF87396A}" srcOrd="0" destOrd="0" presId="urn:microsoft.com/office/officeart/2005/8/layout/chevron2"/>
    <dgm:cxn modelId="{20EF952F-9C82-4C14-8972-22D8935E4B6F}" type="presParOf" srcId="{7E3852B2-5A59-4A97-B66C-9061D7C9A72C}" destId="{E773EB92-0E28-4382-8715-341971C8F555}" srcOrd="1" destOrd="0" presId="urn:microsoft.com/office/officeart/2005/8/layout/chevron2"/>
    <dgm:cxn modelId="{CF63BF37-6825-4794-B7EC-D976980561F9}" type="presParOf" srcId="{3B266775-4C30-43F5-B1F4-3B27B3C4BA85}" destId="{FE8218F7-53A3-4CE3-B617-BD919EE3B10F}" srcOrd="13" destOrd="0" presId="urn:microsoft.com/office/officeart/2005/8/layout/chevron2"/>
    <dgm:cxn modelId="{925C1E7D-8B06-4C10-9293-E4188BEE0213}" type="presParOf" srcId="{3B266775-4C30-43F5-B1F4-3B27B3C4BA85}" destId="{FC903A66-CA8B-4D50-B99E-CD4CD1AAC86C}" srcOrd="14" destOrd="0" presId="urn:microsoft.com/office/officeart/2005/8/layout/chevron2"/>
    <dgm:cxn modelId="{988D490C-B456-49AA-9BEF-E0B0A35B3A05}" type="presParOf" srcId="{FC903A66-CA8B-4D50-B99E-CD4CD1AAC86C}" destId="{8249DF31-617F-41E4-ADC5-F58FED723DBC}" srcOrd="0" destOrd="0" presId="urn:microsoft.com/office/officeart/2005/8/layout/chevron2"/>
    <dgm:cxn modelId="{42DDE062-A122-49E6-9A71-6E75C6634ADE}" type="presParOf" srcId="{FC903A66-CA8B-4D50-B99E-CD4CD1AAC86C}" destId="{158E776E-FA19-48D1-9552-686D57BF619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240444-64FA-4DC5-B521-0EA4629E2F89}"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kumimoji="1" lang="ja-JP" altLang="en-US"/>
        </a:p>
      </dgm:t>
    </dgm:pt>
    <dgm:pt modelId="{1E0D111A-45C0-4BF6-BA74-5844AE9B184E}">
      <dgm:prSet phldrT="[テキスト]"/>
      <dgm:spPr/>
      <dgm:t>
        <a:bodyPr/>
        <a:lstStyle/>
        <a:p>
          <a:r>
            <a:rPr lang="ja-JP" altLang="en-US" dirty="0">
              <a:latin typeface="HG丸ｺﾞｼｯｸM-PRO" pitchFamily="50" charset="-128"/>
              <a:ea typeface="HG丸ｺﾞｼｯｸM-PRO" pitchFamily="50" charset="-128"/>
            </a:rPr>
            <a:t>キャリアビジョン、キャリア育成の取り組み</a:t>
          </a:r>
          <a:endParaRPr kumimoji="1" lang="ja-JP" altLang="en-US" dirty="0"/>
        </a:p>
      </dgm:t>
    </dgm:pt>
    <dgm:pt modelId="{1AF6E34C-FC8E-43EF-BDA1-62985FEDF6CD}" type="parTrans" cxnId="{5A66F705-5914-4C77-9235-FAC142B2B56A}">
      <dgm:prSet/>
      <dgm:spPr/>
      <dgm:t>
        <a:bodyPr/>
        <a:lstStyle/>
        <a:p>
          <a:endParaRPr kumimoji="1" lang="ja-JP" altLang="en-US"/>
        </a:p>
      </dgm:t>
    </dgm:pt>
    <dgm:pt modelId="{48AFAA45-3046-44EA-BF26-E1663C07D04A}" type="sibTrans" cxnId="{5A66F705-5914-4C77-9235-FAC142B2B56A}">
      <dgm:prSet/>
      <dgm:spPr/>
      <dgm:t>
        <a:bodyPr/>
        <a:lstStyle/>
        <a:p>
          <a:endParaRPr kumimoji="1" lang="ja-JP" altLang="en-US"/>
        </a:p>
      </dgm:t>
    </dgm:pt>
    <dgm:pt modelId="{92CDECD6-F4A1-4344-8B8B-969A6AB01825}">
      <dgm:prSet custT="1"/>
      <dgm:spPr/>
      <dgm:t>
        <a:bodyPr/>
        <a:lstStyle/>
        <a:p>
          <a:r>
            <a:rPr lang="ja-JP" altLang="en-US" sz="2000" dirty="0">
              <a:latin typeface="HG丸ｺﾞｼｯｸM-PRO" panose="020F0600000000000000" pitchFamily="50" charset="-128"/>
              <a:ea typeface="HG丸ｺﾞｼｯｸM-PRO" panose="020F0600000000000000" pitchFamily="50" charset="-128"/>
            </a:rPr>
            <a:t>当院看護職員数の４０％が新卒から就職の</a:t>
          </a:r>
          <a:endParaRPr lang="en-US" altLang="ja-JP" sz="2000" dirty="0">
            <a:latin typeface="HG丸ｺﾞｼｯｸM-PRO" panose="020F0600000000000000" pitchFamily="50" charset="-128"/>
            <a:ea typeface="HG丸ｺﾞｼｯｸM-PRO" panose="020F0600000000000000" pitchFamily="50" charset="-128"/>
          </a:endParaRPr>
        </a:p>
        <a:p>
          <a:r>
            <a:rPr lang="ja-JP" altLang="en-US" sz="2000" dirty="0">
              <a:latin typeface="HG丸ｺﾞｼｯｸM-PRO" panose="020F0600000000000000" pitchFamily="50" charset="-128"/>
              <a:ea typeface="HG丸ｺﾞｼｯｸM-PRO" panose="020F0600000000000000" pitchFamily="50" charset="-128"/>
            </a:rPr>
            <a:t>２０代看護師</a:t>
          </a:r>
          <a:endParaRPr lang="en-US" altLang="ja-JP" sz="2000" dirty="0">
            <a:latin typeface="HG丸ｺﾞｼｯｸM-PRO" panose="020F0600000000000000" pitchFamily="50" charset="-128"/>
            <a:ea typeface="HG丸ｺﾞｼｯｸM-PRO" panose="020F0600000000000000" pitchFamily="50" charset="-128"/>
          </a:endParaRPr>
        </a:p>
      </dgm:t>
    </dgm:pt>
    <dgm:pt modelId="{6EA9F167-A427-4908-91EA-1A35ED61F11F}" type="parTrans" cxnId="{1C3D5975-1C0E-4519-8343-2F2F4E742BBF}">
      <dgm:prSet/>
      <dgm:spPr/>
      <dgm:t>
        <a:bodyPr/>
        <a:lstStyle/>
        <a:p>
          <a:endParaRPr kumimoji="1" lang="ja-JP" altLang="en-US"/>
        </a:p>
      </dgm:t>
    </dgm:pt>
    <dgm:pt modelId="{00F70074-CF5A-4DEF-9BE5-C176185F6BD6}" type="sibTrans" cxnId="{1C3D5975-1C0E-4519-8343-2F2F4E742BBF}">
      <dgm:prSet/>
      <dgm:spPr/>
      <dgm:t>
        <a:bodyPr/>
        <a:lstStyle/>
        <a:p>
          <a:endParaRPr kumimoji="1" lang="ja-JP" altLang="en-US"/>
        </a:p>
      </dgm:t>
    </dgm:pt>
    <dgm:pt modelId="{B2C88E05-D8EA-426C-9FC4-6F8E8DCA171F}">
      <dgm:prSet/>
      <dgm:spPr/>
      <dgm:t>
        <a:bodyPr/>
        <a:lstStyle/>
        <a:p>
          <a:r>
            <a:rPr kumimoji="1" lang="ja-JP" altLang="en-US">
              <a:latin typeface="HG丸ｺﾞｼｯｸM-PRO" pitchFamily="50" charset="-128"/>
              <a:ea typeface="HG丸ｺﾞｼｯｸM-PRO" pitchFamily="50" charset="-128"/>
            </a:rPr>
            <a:t>精神科病院の社会的役割の理解促進</a:t>
          </a:r>
          <a:endParaRPr kumimoji="1" lang="en-US" altLang="ja-JP" dirty="0">
            <a:latin typeface="HG丸ｺﾞｼｯｸM-PRO" pitchFamily="50" charset="-128"/>
            <a:ea typeface="HG丸ｺﾞｼｯｸM-PRO" pitchFamily="50" charset="-128"/>
          </a:endParaRPr>
        </a:p>
      </dgm:t>
    </dgm:pt>
    <dgm:pt modelId="{E4A85D12-23E9-4858-B13B-F0F1D496D309}" type="parTrans" cxnId="{E92A31A0-7D97-43A5-940F-3CD9A852CA33}">
      <dgm:prSet/>
      <dgm:spPr/>
      <dgm:t>
        <a:bodyPr/>
        <a:lstStyle/>
        <a:p>
          <a:endParaRPr kumimoji="1" lang="ja-JP" altLang="en-US"/>
        </a:p>
      </dgm:t>
    </dgm:pt>
    <dgm:pt modelId="{2ABDFE29-4F9A-457B-9B48-C8D5A96D5347}" type="sibTrans" cxnId="{E92A31A0-7D97-43A5-940F-3CD9A852CA33}">
      <dgm:prSet/>
      <dgm:spPr/>
      <dgm:t>
        <a:bodyPr/>
        <a:lstStyle/>
        <a:p>
          <a:endParaRPr kumimoji="1" lang="ja-JP" altLang="en-US"/>
        </a:p>
      </dgm:t>
    </dgm:pt>
    <dgm:pt modelId="{AB13B253-888D-4D72-8ED3-44F7A746549E}">
      <dgm:prSet/>
      <dgm:spPr/>
      <dgm:t>
        <a:bodyPr/>
        <a:lstStyle/>
        <a:p>
          <a:r>
            <a:rPr lang="ja-JP" altLang="en-US">
              <a:latin typeface="HG丸ｺﾞｼｯｸM-PRO" pitchFamily="50" charset="-128"/>
              <a:ea typeface="HG丸ｺﾞｼｯｸM-PRO" pitchFamily="50" charset="-128"/>
            </a:rPr>
            <a:t>精神科看護の専門性と強み・弱みの理解</a:t>
          </a:r>
          <a:endParaRPr lang="en-US" altLang="ja-JP" dirty="0">
            <a:latin typeface="HG丸ｺﾞｼｯｸM-PRO" pitchFamily="50" charset="-128"/>
            <a:ea typeface="HG丸ｺﾞｼｯｸM-PRO" pitchFamily="50" charset="-128"/>
          </a:endParaRPr>
        </a:p>
      </dgm:t>
    </dgm:pt>
    <dgm:pt modelId="{142D29E7-84D9-40AF-95B1-AF767F6C1941}" type="parTrans" cxnId="{BC82052C-3409-45AC-BA18-FE8E13F9EF0D}">
      <dgm:prSet/>
      <dgm:spPr/>
      <dgm:t>
        <a:bodyPr/>
        <a:lstStyle/>
        <a:p>
          <a:endParaRPr kumimoji="1" lang="ja-JP" altLang="en-US"/>
        </a:p>
      </dgm:t>
    </dgm:pt>
    <dgm:pt modelId="{AEB1DD30-C61F-4D58-AEAE-506FE8E551D9}" type="sibTrans" cxnId="{BC82052C-3409-45AC-BA18-FE8E13F9EF0D}">
      <dgm:prSet/>
      <dgm:spPr/>
      <dgm:t>
        <a:bodyPr/>
        <a:lstStyle/>
        <a:p>
          <a:endParaRPr kumimoji="1" lang="ja-JP" altLang="en-US"/>
        </a:p>
      </dgm:t>
    </dgm:pt>
    <dgm:pt modelId="{64E170D4-759A-4021-91E3-4095FB9EFBE0}">
      <dgm:prSet/>
      <dgm:spPr/>
      <dgm:t>
        <a:bodyPr/>
        <a:lstStyle/>
        <a:p>
          <a:r>
            <a:rPr kumimoji="1" lang="ja-JP" altLang="en-US">
              <a:latin typeface="HG丸ｺﾞｼｯｸM-PRO" pitchFamily="50" charset="-128"/>
              <a:ea typeface="HG丸ｺﾞｼｯｸM-PRO" pitchFamily="50" charset="-128"/>
            </a:rPr>
            <a:t>精神科病院スタッフが担うもの</a:t>
          </a:r>
          <a:endParaRPr kumimoji="1" lang="en-US" altLang="ja-JP" dirty="0">
            <a:latin typeface="HG丸ｺﾞｼｯｸM-PRO" pitchFamily="50" charset="-128"/>
            <a:ea typeface="HG丸ｺﾞｼｯｸM-PRO" pitchFamily="50" charset="-128"/>
          </a:endParaRPr>
        </a:p>
      </dgm:t>
    </dgm:pt>
    <dgm:pt modelId="{9DF251D1-B426-42BA-A115-801A022C947F}" type="parTrans" cxnId="{F6BA1542-25EA-46DC-AFB7-0BC9A1515FEE}">
      <dgm:prSet/>
      <dgm:spPr/>
      <dgm:t>
        <a:bodyPr/>
        <a:lstStyle/>
        <a:p>
          <a:endParaRPr kumimoji="1" lang="ja-JP" altLang="en-US"/>
        </a:p>
      </dgm:t>
    </dgm:pt>
    <dgm:pt modelId="{7CCECDB3-2594-4A71-94BA-D89533806548}" type="sibTrans" cxnId="{F6BA1542-25EA-46DC-AFB7-0BC9A1515FEE}">
      <dgm:prSet/>
      <dgm:spPr/>
      <dgm:t>
        <a:bodyPr/>
        <a:lstStyle/>
        <a:p>
          <a:endParaRPr kumimoji="1" lang="ja-JP" altLang="en-US"/>
        </a:p>
      </dgm:t>
    </dgm:pt>
    <dgm:pt modelId="{D49E0657-60B3-43EE-9C1D-D1777C695BA4}">
      <dgm:prSet/>
      <dgm:spPr/>
      <dgm:t>
        <a:bodyPr/>
        <a:lstStyle/>
        <a:p>
          <a:endParaRPr kumimoji="1" lang="ja-JP" altLang="en-US"/>
        </a:p>
      </dgm:t>
    </dgm:pt>
    <dgm:pt modelId="{ADFAEBCA-7007-4DDB-A5AB-F4B612C63EA7}" type="parTrans" cxnId="{042AE6D4-67FD-44A3-BA4B-3408E490A34B}">
      <dgm:prSet/>
      <dgm:spPr/>
      <dgm:t>
        <a:bodyPr/>
        <a:lstStyle/>
        <a:p>
          <a:endParaRPr kumimoji="1" lang="ja-JP" altLang="en-US"/>
        </a:p>
      </dgm:t>
    </dgm:pt>
    <dgm:pt modelId="{010C5975-5337-4442-8718-D141B968A254}" type="sibTrans" cxnId="{042AE6D4-67FD-44A3-BA4B-3408E490A34B}">
      <dgm:prSet/>
      <dgm:spPr/>
      <dgm:t>
        <a:bodyPr/>
        <a:lstStyle/>
        <a:p>
          <a:endParaRPr kumimoji="1" lang="ja-JP" altLang="en-US"/>
        </a:p>
      </dgm:t>
    </dgm:pt>
    <dgm:pt modelId="{2331A31E-FFD7-4D17-85D4-66BE24329B29}">
      <dgm:prSet/>
      <dgm:spPr/>
      <dgm:t>
        <a:bodyPr/>
        <a:lstStyle/>
        <a:p>
          <a:endParaRPr kumimoji="1" lang="ja-JP" altLang="en-US"/>
        </a:p>
      </dgm:t>
    </dgm:pt>
    <dgm:pt modelId="{B44B51B3-7B53-4C28-8896-6D38F2F7D783}" type="parTrans" cxnId="{D44EFB5F-336B-4244-A5A5-AF425F066A3F}">
      <dgm:prSet/>
      <dgm:spPr/>
      <dgm:t>
        <a:bodyPr/>
        <a:lstStyle/>
        <a:p>
          <a:endParaRPr kumimoji="1" lang="ja-JP" altLang="en-US"/>
        </a:p>
      </dgm:t>
    </dgm:pt>
    <dgm:pt modelId="{8C3545D1-257A-49F9-866B-B39BA567DB37}" type="sibTrans" cxnId="{D44EFB5F-336B-4244-A5A5-AF425F066A3F}">
      <dgm:prSet/>
      <dgm:spPr/>
      <dgm:t>
        <a:bodyPr/>
        <a:lstStyle/>
        <a:p>
          <a:endParaRPr kumimoji="1" lang="ja-JP" altLang="en-US"/>
        </a:p>
      </dgm:t>
    </dgm:pt>
    <dgm:pt modelId="{A0988BF6-A0F1-4AB8-BEAB-234F77CE88E7}">
      <dgm:prSet/>
      <dgm:spPr/>
      <dgm:t>
        <a:bodyPr/>
        <a:lstStyle/>
        <a:p>
          <a:endParaRPr kumimoji="1" lang="ja-JP" altLang="en-US"/>
        </a:p>
      </dgm:t>
    </dgm:pt>
    <dgm:pt modelId="{CF778B8B-5AFB-43F7-A7AD-06F399E6ED6F}" type="parTrans" cxnId="{2A77F6C2-0B00-4AA0-B054-D69C8970F49B}">
      <dgm:prSet/>
      <dgm:spPr/>
      <dgm:t>
        <a:bodyPr/>
        <a:lstStyle/>
        <a:p>
          <a:endParaRPr kumimoji="1" lang="ja-JP" altLang="en-US"/>
        </a:p>
      </dgm:t>
    </dgm:pt>
    <dgm:pt modelId="{3C895D33-8FD6-4098-AD5E-8AC2CEFDE63F}" type="sibTrans" cxnId="{2A77F6C2-0B00-4AA0-B054-D69C8970F49B}">
      <dgm:prSet/>
      <dgm:spPr/>
      <dgm:t>
        <a:bodyPr/>
        <a:lstStyle/>
        <a:p>
          <a:endParaRPr kumimoji="1" lang="ja-JP" altLang="en-US"/>
        </a:p>
      </dgm:t>
    </dgm:pt>
    <dgm:pt modelId="{098073D5-6AC3-4329-991B-52ADC50F7D67}">
      <dgm:prSet/>
      <dgm:spPr/>
      <dgm:t>
        <a:bodyPr/>
        <a:lstStyle/>
        <a:p>
          <a:endParaRPr kumimoji="1" lang="ja-JP" altLang="en-US"/>
        </a:p>
      </dgm:t>
    </dgm:pt>
    <dgm:pt modelId="{BB3078E4-479B-45E2-87D8-AACAB353B382}" type="parTrans" cxnId="{785BA7BD-1ECB-43DC-ABA5-C61127B63C0D}">
      <dgm:prSet/>
      <dgm:spPr/>
      <dgm:t>
        <a:bodyPr/>
        <a:lstStyle/>
        <a:p>
          <a:endParaRPr kumimoji="1" lang="ja-JP" altLang="en-US"/>
        </a:p>
      </dgm:t>
    </dgm:pt>
    <dgm:pt modelId="{A245144B-345A-4B25-A765-E748B4DF39E0}" type="sibTrans" cxnId="{785BA7BD-1ECB-43DC-ABA5-C61127B63C0D}">
      <dgm:prSet/>
      <dgm:spPr/>
      <dgm:t>
        <a:bodyPr/>
        <a:lstStyle/>
        <a:p>
          <a:endParaRPr kumimoji="1" lang="ja-JP" altLang="en-US"/>
        </a:p>
      </dgm:t>
    </dgm:pt>
    <dgm:pt modelId="{4EAB4D21-5D96-41D3-AE0B-5D4AA4DC4AC5}" type="pres">
      <dgm:prSet presAssocID="{23240444-64FA-4DC5-B521-0EA4629E2F89}" presName="outerComposite" presStyleCnt="0">
        <dgm:presLayoutVars>
          <dgm:chMax val="5"/>
          <dgm:dir/>
          <dgm:resizeHandles val="exact"/>
        </dgm:presLayoutVars>
      </dgm:prSet>
      <dgm:spPr/>
    </dgm:pt>
    <dgm:pt modelId="{ED8CE7CC-5129-4BCC-8DF4-B5C214515E1E}" type="pres">
      <dgm:prSet presAssocID="{23240444-64FA-4DC5-B521-0EA4629E2F89}" presName="dummyMaxCanvas" presStyleCnt="0">
        <dgm:presLayoutVars/>
      </dgm:prSet>
      <dgm:spPr/>
    </dgm:pt>
    <dgm:pt modelId="{A8803BD1-5FA1-4730-A8D2-8B847F9A1587}" type="pres">
      <dgm:prSet presAssocID="{23240444-64FA-4DC5-B521-0EA4629E2F89}" presName="FiveNodes_1" presStyleLbl="node1" presStyleIdx="0" presStyleCnt="5">
        <dgm:presLayoutVars>
          <dgm:bulletEnabled val="1"/>
        </dgm:presLayoutVars>
      </dgm:prSet>
      <dgm:spPr/>
    </dgm:pt>
    <dgm:pt modelId="{12D47019-C9C1-4179-8FB2-1A55EAD5762B}" type="pres">
      <dgm:prSet presAssocID="{23240444-64FA-4DC5-B521-0EA4629E2F89}" presName="FiveNodes_2" presStyleLbl="node1" presStyleIdx="1" presStyleCnt="5">
        <dgm:presLayoutVars>
          <dgm:bulletEnabled val="1"/>
        </dgm:presLayoutVars>
      </dgm:prSet>
      <dgm:spPr/>
    </dgm:pt>
    <dgm:pt modelId="{EA0443F5-2E90-4667-9289-F278196E8FC2}" type="pres">
      <dgm:prSet presAssocID="{23240444-64FA-4DC5-B521-0EA4629E2F89}" presName="FiveNodes_3" presStyleLbl="node1" presStyleIdx="2" presStyleCnt="5">
        <dgm:presLayoutVars>
          <dgm:bulletEnabled val="1"/>
        </dgm:presLayoutVars>
      </dgm:prSet>
      <dgm:spPr/>
    </dgm:pt>
    <dgm:pt modelId="{734642D7-2BB3-40D5-9F28-05617892B185}" type="pres">
      <dgm:prSet presAssocID="{23240444-64FA-4DC5-B521-0EA4629E2F89}" presName="FiveNodes_4" presStyleLbl="node1" presStyleIdx="3" presStyleCnt="5">
        <dgm:presLayoutVars>
          <dgm:bulletEnabled val="1"/>
        </dgm:presLayoutVars>
      </dgm:prSet>
      <dgm:spPr/>
    </dgm:pt>
    <dgm:pt modelId="{74203B15-499E-47D8-8F96-F060D25A43F3}" type="pres">
      <dgm:prSet presAssocID="{23240444-64FA-4DC5-B521-0EA4629E2F89}" presName="FiveNodes_5" presStyleLbl="node1" presStyleIdx="4" presStyleCnt="5">
        <dgm:presLayoutVars>
          <dgm:bulletEnabled val="1"/>
        </dgm:presLayoutVars>
      </dgm:prSet>
      <dgm:spPr/>
    </dgm:pt>
    <dgm:pt modelId="{95BD6ACC-67E8-4847-87CC-E37CDDB7047B}" type="pres">
      <dgm:prSet presAssocID="{23240444-64FA-4DC5-B521-0EA4629E2F89}" presName="FiveConn_1-2" presStyleLbl="fgAccFollowNode1" presStyleIdx="0" presStyleCnt="4">
        <dgm:presLayoutVars>
          <dgm:bulletEnabled val="1"/>
        </dgm:presLayoutVars>
      </dgm:prSet>
      <dgm:spPr/>
    </dgm:pt>
    <dgm:pt modelId="{3405BA4F-2C5E-4EE9-93A6-12BFE6B92769}" type="pres">
      <dgm:prSet presAssocID="{23240444-64FA-4DC5-B521-0EA4629E2F89}" presName="FiveConn_2-3" presStyleLbl="fgAccFollowNode1" presStyleIdx="1" presStyleCnt="4">
        <dgm:presLayoutVars>
          <dgm:bulletEnabled val="1"/>
        </dgm:presLayoutVars>
      </dgm:prSet>
      <dgm:spPr/>
    </dgm:pt>
    <dgm:pt modelId="{AB174BFD-4382-42C0-ADB8-0FEC0AD706DD}" type="pres">
      <dgm:prSet presAssocID="{23240444-64FA-4DC5-B521-0EA4629E2F89}" presName="FiveConn_3-4" presStyleLbl="fgAccFollowNode1" presStyleIdx="2" presStyleCnt="4">
        <dgm:presLayoutVars>
          <dgm:bulletEnabled val="1"/>
        </dgm:presLayoutVars>
      </dgm:prSet>
      <dgm:spPr/>
    </dgm:pt>
    <dgm:pt modelId="{511EC313-8840-42B2-829D-8B54D0097698}" type="pres">
      <dgm:prSet presAssocID="{23240444-64FA-4DC5-B521-0EA4629E2F89}" presName="FiveConn_4-5" presStyleLbl="fgAccFollowNode1" presStyleIdx="3" presStyleCnt="4">
        <dgm:presLayoutVars>
          <dgm:bulletEnabled val="1"/>
        </dgm:presLayoutVars>
      </dgm:prSet>
      <dgm:spPr/>
    </dgm:pt>
    <dgm:pt modelId="{C9ED8B5A-DF27-4D89-9F86-DA5173F11E09}" type="pres">
      <dgm:prSet presAssocID="{23240444-64FA-4DC5-B521-0EA4629E2F89}" presName="FiveNodes_1_text" presStyleLbl="node1" presStyleIdx="4" presStyleCnt="5">
        <dgm:presLayoutVars>
          <dgm:bulletEnabled val="1"/>
        </dgm:presLayoutVars>
      </dgm:prSet>
      <dgm:spPr/>
    </dgm:pt>
    <dgm:pt modelId="{A737EABF-1F72-4B97-B3BF-E007A852CC20}" type="pres">
      <dgm:prSet presAssocID="{23240444-64FA-4DC5-B521-0EA4629E2F89}" presName="FiveNodes_2_text" presStyleLbl="node1" presStyleIdx="4" presStyleCnt="5">
        <dgm:presLayoutVars>
          <dgm:bulletEnabled val="1"/>
        </dgm:presLayoutVars>
      </dgm:prSet>
      <dgm:spPr/>
    </dgm:pt>
    <dgm:pt modelId="{B3B37671-BA2B-4A3C-A0B7-A7ABD2C3EEAE}" type="pres">
      <dgm:prSet presAssocID="{23240444-64FA-4DC5-B521-0EA4629E2F89}" presName="FiveNodes_3_text" presStyleLbl="node1" presStyleIdx="4" presStyleCnt="5">
        <dgm:presLayoutVars>
          <dgm:bulletEnabled val="1"/>
        </dgm:presLayoutVars>
      </dgm:prSet>
      <dgm:spPr/>
    </dgm:pt>
    <dgm:pt modelId="{49985984-0A27-495C-8860-30D1231E1955}" type="pres">
      <dgm:prSet presAssocID="{23240444-64FA-4DC5-B521-0EA4629E2F89}" presName="FiveNodes_4_text" presStyleLbl="node1" presStyleIdx="4" presStyleCnt="5">
        <dgm:presLayoutVars>
          <dgm:bulletEnabled val="1"/>
        </dgm:presLayoutVars>
      </dgm:prSet>
      <dgm:spPr/>
    </dgm:pt>
    <dgm:pt modelId="{DAC6F57B-7E23-42A3-A1B7-92DF73AB03E2}" type="pres">
      <dgm:prSet presAssocID="{23240444-64FA-4DC5-B521-0EA4629E2F89}" presName="FiveNodes_5_text" presStyleLbl="node1" presStyleIdx="4" presStyleCnt="5">
        <dgm:presLayoutVars>
          <dgm:bulletEnabled val="1"/>
        </dgm:presLayoutVars>
      </dgm:prSet>
      <dgm:spPr/>
    </dgm:pt>
  </dgm:ptLst>
  <dgm:cxnLst>
    <dgm:cxn modelId="{5A66F705-5914-4C77-9235-FAC142B2B56A}" srcId="{23240444-64FA-4DC5-B521-0EA4629E2F89}" destId="{1E0D111A-45C0-4BF6-BA74-5844AE9B184E}" srcOrd="4" destOrd="0" parTransId="{1AF6E34C-FC8E-43EF-BDA1-62985FEDF6CD}" sibTransId="{48AFAA45-3046-44EA-BF26-E1663C07D04A}"/>
    <dgm:cxn modelId="{58BC8E0C-BA1C-420A-9FA9-67FBC6D611D0}" type="presOf" srcId="{AEB1DD30-C61F-4D58-AEAE-506FE8E551D9}" destId="{AB174BFD-4382-42C0-ADB8-0FEC0AD706DD}" srcOrd="0" destOrd="0" presId="urn:microsoft.com/office/officeart/2005/8/layout/vProcess5"/>
    <dgm:cxn modelId="{F631B711-AB33-42B8-BEEC-9D9D4DB01A37}" type="presOf" srcId="{1E0D111A-45C0-4BF6-BA74-5844AE9B184E}" destId="{74203B15-499E-47D8-8F96-F060D25A43F3}" srcOrd="0" destOrd="0" presId="urn:microsoft.com/office/officeart/2005/8/layout/vProcess5"/>
    <dgm:cxn modelId="{641F571B-EA68-4EB7-B7B7-BA0C7B037491}" type="presOf" srcId="{AB13B253-888D-4D72-8ED3-44F7A746549E}" destId="{EA0443F5-2E90-4667-9289-F278196E8FC2}" srcOrd="0" destOrd="0" presId="urn:microsoft.com/office/officeart/2005/8/layout/vProcess5"/>
    <dgm:cxn modelId="{BC82052C-3409-45AC-BA18-FE8E13F9EF0D}" srcId="{23240444-64FA-4DC5-B521-0EA4629E2F89}" destId="{AB13B253-888D-4D72-8ED3-44F7A746549E}" srcOrd="2" destOrd="0" parTransId="{142D29E7-84D9-40AF-95B1-AF767F6C1941}" sibTransId="{AEB1DD30-C61F-4D58-AEAE-506FE8E551D9}"/>
    <dgm:cxn modelId="{5BD56F3E-FE95-4879-9E82-EE6A3B8B46DB}" type="presOf" srcId="{64E170D4-759A-4021-91E3-4095FB9EFBE0}" destId="{49985984-0A27-495C-8860-30D1231E1955}" srcOrd="1" destOrd="0" presId="urn:microsoft.com/office/officeart/2005/8/layout/vProcess5"/>
    <dgm:cxn modelId="{D44EFB5F-336B-4244-A5A5-AF425F066A3F}" srcId="{23240444-64FA-4DC5-B521-0EA4629E2F89}" destId="{2331A31E-FFD7-4D17-85D4-66BE24329B29}" srcOrd="7" destOrd="0" parTransId="{B44B51B3-7B53-4C28-8896-6D38F2F7D783}" sibTransId="{8C3545D1-257A-49F9-866B-B39BA567DB37}"/>
    <dgm:cxn modelId="{F6BA1542-25EA-46DC-AFB7-0BC9A1515FEE}" srcId="{23240444-64FA-4DC5-B521-0EA4629E2F89}" destId="{64E170D4-759A-4021-91E3-4095FB9EFBE0}" srcOrd="3" destOrd="0" parTransId="{9DF251D1-B426-42BA-A115-801A022C947F}" sibTransId="{7CCECDB3-2594-4A71-94BA-D89533806548}"/>
    <dgm:cxn modelId="{9FFFA844-7F40-4F1A-965D-11A4BB55892B}" type="presOf" srcId="{64E170D4-759A-4021-91E3-4095FB9EFBE0}" destId="{734642D7-2BB3-40D5-9F28-05617892B185}" srcOrd="0" destOrd="0" presId="urn:microsoft.com/office/officeart/2005/8/layout/vProcess5"/>
    <dgm:cxn modelId="{AE920367-196C-4C97-9066-5E0457ED3404}" type="presOf" srcId="{AB13B253-888D-4D72-8ED3-44F7A746549E}" destId="{B3B37671-BA2B-4A3C-A0B7-A7ABD2C3EEAE}" srcOrd="1" destOrd="0" presId="urn:microsoft.com/office/officeart/2005/8/layout/vProcess5"/>
    <dgm:cxn modelId="{1C3D5975-1C0E-4519-8343-2F2F4E742BBF}" srcId="{23240444-64FA-4DC5-B521-0EA4629E2F89}" destId="{92CDECD6-F4A1-4344-8B8B-969A6AB01825}" srcOrd="0" destOrd="0" parTransId="{6EA9F167-A427-4908-91EA-1A35ED61F11F}" sibTransId="{00F70074-CF5A-4DEF-9BE5-C176185F6BD6}"/>
    <dgm:cxn modelId="{AAF81377-1D08-4A8E-A0CE-6A53819E90A8}" type="presOf" srcId="{00F70074-CF5A-4DEF-9BE5-C176185F6BD6}" destId="{95BD6ACC-67E8-4847-87CC-E37CDDB7047B}" srcOrd="0" destOrd="0" presId="urn:microsoft.com/office/officeart/2005/8/layout/vProcess5"/>
    <dgm:cxn modelId="{AD438A92-197C-4700-BF51-355A72A22231}" type="presOf" srcId="{92CDECD6-F4A1-4344-8B8B-969A6AB01825}" destId="{A8803BD1-5FA1-4730-A8D2-8B847F9A1587}" srcOrd="0" destOrd="0" presId="urn:microsoft.com/office/officeart/2005/8/layout/vProcess5"/>
    <dgm:cxn modelId="{C718979C-22FC-41FF-8504-6E0944F94F87}" type="presOf" srcId="{B2C88E05-D8EA-426C-9FC4-6F8E8DCA171F}" destId="{A737EABF-1F72-4B97-B3BF-E007A852CC20}" srcOrd="1" destOrd="0" presId="urn:microsoft.com/office/officeart/2005/8/layout/vProcess5"/>
    <dgm:cxn modelId="{E92A31A0-7D97-43A5-940F-3CD9A852CA33}" srcId="{23240444-64FA-4DC5-B521-0EA4629E2F89}" destId="{B2C88E05-D8EA-426C-9FC4-6F8E8DCA171F}" srcOrd="1" destOrd="0" parTransId="{E4A85D12-23E9-4858-B13B-F0F1D496D309}" sibTransId="{2ABDFE29-4F9A-457B-9B48-C8D5A96D5347}"/>
    <dgm:cxn modelId="{C70A68A5-DADA-43FC-A905-5E12C60FEA3B}" type="presOf" srcId="{1E0D111A-45C0-4BF6-BA74-5844AE9B184E}" destId="{DAC6F57B-7E23-42A3-A1B7-92DF73AB03E2}" srcOrd="1" destOrd="0" presId="urn:microsoft.com/office/officeart/2005/8/layout/vProcess5"/>
    <dgm:cxn modelId="{6B9538BD-164D-4BD5-8C46-8C4449CE1746}" type="presOf" srcId="{B2C88E05-D8EA-426C-9FC4-6F8E8DCA171F}" destId="{12D47019-C9C1-4179-8FB2-1A55EAD5762B}" srcOrd="0" destOrd="0" presId="urn:microsoft.com/office/officeart/2005/8/layout/vProcess5"/>
    <dgm:cxn modelId="{785BA7BD-1ECB-43DC-ABA5-C61127B63C0D}" srcId="{23240444-64FA-4DC5-B521-0EA4629E2F89}" destId="{098073D5-6AC3-4329-991B-52ADC50F7D67}" srcOrd="5" destOrd="0" parTransId="{BB3078E4-479B-45E2-87D8-AACAB353B382}" sibTransId="{A245144B-345A-4B25-A765-E748B4DF39E0}"/>
    <dgm:cxn modelId="{2A77F6C2-0B00-4AA0-B054-D69C8970F49B}" srcId="{23240444-64FA-4DC5-B521-0EA4629E2F89}" destId="{A0988BF6-A0F1-4AB8-BEAB-234F77CE88E7}" srcOrd="6" destOrd="0" parTransId="{CF778B8B-5AFB-43F7-A7AD-06F399E6ED6F}" sibTransId="{3C895D33-8FD6-4098-AD5E-8AC2CEFDE63F}"/>
    <dgm:cxn modelId="{3A4C03C3-0A69-43CF-BDAA-728623CEEA94}" type="presOf" srcId="{92CDECD6-F4A1-4344-8B8B-969A6AB01825}" destId="{C9ED8B5A-DF27-4D89-9F86-DA5173F11E09}" srcOrd="1" destOrd="0" presId="urn:microsoft.com/office/officeart/2005/8/layout/vProcess5"/>
    <dgm:cxn modelId="{1A97C3C8-0944-43A6-B7EA-7F5E510712DB}" type="presOf" srcId="{23240444-64FA-4DC5-B521-0EA4629E2F89}" destId="{4EAB4D21-5D96-41D3-AE0B-5D4AA4DC4AC5}" srcOrd="0" destOrd="0" presId="urn:microsoft.com/office/officeart/2005/8/layout/vProcess5"/>
    <dgm:cxn modelId="{473CF7D2-FCEF-41E2-9FED-207BC5C7F953}" type="presOf" srcId="{2ABDFE29-4F9A-457B-9B48-C8D5A96D5347}" destId="{3405BA4F-2C5E-4EE9-93A6-12BFE6B92769}" srcOrd="0" destOrd="0" presId="urn:microsoft.com/office/officeart/2005/8/layout/vProcess5"/>
    <dgm:cxn modelId="{042AE6D4-67FD-44A3-BA4B-3408E490A34B}" srcId="{23240444-64FA-4DC5-B521-0EA4629E2F89}" destId="{D49E0657-60B3-43EE-9C1D-D1777C695BA4}" srcOrd="8" destOrd="0" parTransId="{ADFAEBCA-7007-4DDB-A5AB-F4B612C63EA7}" sibTransId="{010C5975-5337-4442-8718-D141B968A254}"/>
    <dgm:cxn modelId="{29D166F2-3EED-429C-B516-436ED5A436F8}" type="presOf" srcId="{7CCECDB3-2594-4A71-94BA-D89533806548}" destId="{511EC313-8840-42B2-829D-8B54D0097698}" srcOrd="0" destOrd="0" presId="urn:microsoft.com/office/officeart/2005/8/layout/vProcess5"/>
    <dgm:cxn modelId="{DF4C7D39-6953-4051-AE50-4BF7CBD21C72}" type="presParOf" srcId="{4EAB4D21-5D96-41D3-AE0B-5D4AA4DC4AC5}" destId="{ED8CE7CC-5129-4BCC-8DF4-B5C214515E1E}" srcOrd="0" destOrd="0" presId="urn:microsoft.com/office/officeart/2005/8/layout/vProcess5"/>
    <dgm:cxn modelId="{1EA82B62-A70D-4648-B250-6674C50769C4}" type="presParOf" srcId="{4EAB4D21-5D96-41D3-AE0B-5D4AA4DC4AC5}" destId="{A8803BD1-5FA1-4730-A8D2-8B847F9A1587}" srcOrd="1" destOrd="0" presId="urn:microsoft.com/office/officeart/2005/8/layout/vProcess5"/>
    <dgm:cxn modelId="{85EB3D25-016E-4A7F-919B-186B0B028881}" type="presParOf" srcId="{4EAB4D21-5D96-41D3-AE0B-5D4AA4DC4AC5}" destId="{12D47019-C9C1-4179-8FB2-1A55EAD5762B}" srcOrd="2" destOrd="0" presId="urn:microsoft.com/office/officeart/2005/8/layout/vProcess5"/>
    <dgm:cxn modelId="{9805F76E-48CE-4D30-BA72-95FB9796557C}" type="presParOf" srcId="{4EAB4D21-5D96-41D3-AE0B-5D4AA4DC4AC5}" destId="{EA0443F5-2E90-4667-9289-F278196E8FC2}" srcOrd="3" destOrd="0" presId="urn:microsoft.com/office/officeart/2005/8/layout/vProcess5"/>
    <dgm:cxn modelId="{2D68CEC3-3C12-4326-8AE3-2372A8C857AA}" type="presParOf" srcId="{4EAB4D21-5D96-41D3-AE0B-5D4AA4DC4AC5}" destId="{734642D7-2BB3-40D5-9F28-05617892B185}" srcOrd="4" destOrd="0" presId="urn:microsoft.com/office/officeart/2005/8/layout/vProcess5"/>
    <dgm:cxn modelId="{C665333A-41F3-49F7-BE0D-688DCFC04B2D}" type="presParOf" srcId="{4EAB4D21-5D96-41D3-AE0B-5D4AA4DC4AC5}" destId="{74203B15-499E-47D8-8F96-F060D25A43F3}" srcOrd="5" destOrd="0" presId="urn:microsoft.com/office/officeart/2005/8/layout/vProcess5"/>
    <dgm:cxn modelId="{5F643643-FEEC-41A7-A4FF-817EB301ED14}" type="presParOf" srcId="{4EAB4D21-5D96-41D3-AE0B-5D4AA4DC4AC5}" destId="{95BD6ACC-67E8-4847-87CC-E37CDDB7047B}" srcOrd="6" destOrd="0" presId="urn:microsoft.com/office/officeart/2005/8/layout/vProcess5"/>
    <dgm:cxn modelId="{313ACF9F-F3F2-4FD5-B940-53A56E7D969A}" type="presParOf" srcId="{4EAB4D21-5D96-41D3-AE0B-5D4AA4DC4AC5}" destId="{3405BA4F-2C5E-4EE9-93A6-12BFE6B92769}" srcOrd="7" destOrd="0" presId="urn:microsoft.com/office/officeart/2005/8/layout/vProcess5"/>
    <dgm:cxn modelId="{5ABBD0CA-50BA-4775-987E-82A970DCDA86}" type="presParOf" srcId="{4EAB4D21-5D96-41D3-AE0B-5D4AA4DC4AC5}" destId="{AB174BFD-4382-42C0-ADB8-0FEC0AD706DD}" srcOrd="8" destOrd="0" presId="urn:microsoft.com/office/officeart/2005/8/layout/vProcess5"/>
    <dgm:cxn modelId="{782FCABA-8B63-4E1F-9A99-7EE5A9B99827}" type="presParOf" srcId="{4EAB4D21-5D96-41D3-AE0B-5D4AA4DC4AC5}" destId="{511EC313-8840-42B2-829D-8B54D0097698}" srcOrd="9" destOrd="0" presId="urn:microsoft.com/office/officeart/2005/8/layout/vProcess5"/>
    <dgm:cxn modelId="{0B58CE9B-78C0-4D0B-99F4-C8F7D1C8A7FE}" type="presParOf" srcId="{4EAB4D21-5D96-41D3-AE0B-5D4AA4DC4AC5}" destId="{C9ED8B5A-DF27-4D89-9F86-DA5173F11E09}" srcOrd="10" destOrd="0" presId="urn:microsoft.com/office/officeart/2005/8/layout/vProcess5"/>
    <dgm:cxn modelId="{4BA2706E-A069-4B7D-AD18-BC83BEC3BD3A}" type="presParOf" srcId="{4EAB4D21-5D96-41D3-AE0B-5D4AA4DC4AC5}" destId="{A737EABF-1F72-4B97-B3BF-E007A852CC20}" srcOrd="11" destOrd="0" presId="urn:microsoft.com/office/officeart/2005/8/layout/vProcess5"/>
    <dgm:cxn modelId="{9B8884EE-C09D-442F-B2BA-A7D883481B5C}" type="presParOf" srcId="{4EAB4D21-5D96-41D3-AE0B-5D4AA4DC4AC5}" destId="{B3B37671-BA2B-4A3C-A0B7-A7ABD2C3EEAE}" srcOrd="12" destOrd="0" presId="urn:microsoft.com/office/officeart/2005/8/layout/vProcess5"/>
    <dgm:cxn modelId="{CD9C6190-1AEB-4737-8875-2BF29F64F6C7}" type="presParOf" srcId="{4EAB4D21-5D96-41D3-AE0B-5D4AA4DC4AC5}" destId="{49985984-0A27-495C-8860-30D1231E1955}" srcOrd="13" destOrd="0" presId="urn:microsoft.com/office/officeart/2005/8/layout/vProcess5"/>
    <dgm:cxn modelId="{705267D5-BA76-45F4-AD07-5069EBE82098}" type="presParOf" srcId="{4EAB4D21-5D96-41D3-AE0B-5D4AA4DC4AC5}" destId="{DAC6F57B-7E23-42A3-A1B7-92DF73AB03E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493DF2-6AE5-4BF3-AEB4-EFE79C5417C9}"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kumimoji="1" lang="ja-JP" altLang="en-US"/>
        </a:p>
      </dgm:t>
    </dgm:pt>
    <dgm:pt modelId="{1D323ADF-1F3F-4896-A123-C7C6AB76F9C9}">
      <dgm:prSet custT="1"/>
      <dgm:spPr/>
      <dgm:t>
        <a:bodyPr/>
        <a:lstStyle/>
        <a:p>
          <a:r>
            <a:rPr kumimoji="1" lang="ja-JP" altLang="en-US" sz="1800" b="1" dirty="0">
              <a:latin typeface="HG丸ｺﾞｼｯｸM-PRO" pitchFamily="50" charset="-128"/>
              <a:ea typeface="HG丸ｺﾞｼｯｸM-PRO" pitchFamily="50" charset="-128"/>
            </a:rPr>
            <a:t>近隣の機能の異なる病院での看護の実際が理解できた</a:t>
          </a:r>
          <a:endParaRPr lang="ja-JP" altLang="en-US" sz="1800" b="1" dirty="0"/>
        </a:p>
      </dgm:t>
    </dgm:pt>
    <dgm:pt modelId="{EFCC572F-477E-42FB-95D0-1D5D4864D9D6}" type="parTrans" cxnId="{15E64171-6650-4132-9405-F78C628893B3}">
      <dgm:prSet/>
      <dgm:spPr/>
      <dgm:t>
        <a:bodyPr/>
        <a:lstStyle/>
        <a:p>
          <a:endParaRPr kumimoji="1" lang="ja-JP" altLang="en-US"/>
        </a:p>
      </dgm:t>
    </dgm:pt>
    <dgm:pt modelId="{8A34059C-7DBE-4BB1-9287-1AC32185DA4C}" type="sibTrans" cxnId="{15E64171-6650-4132-9405-F78C628893B3}">
      <dgm:prSet/>
      <dgm:spPr/>
      <dgm:t>
        <a:bodyPr/>
        <a:lstStyle/>
        <a:p>
          <a:endParaRPr kumimoji="1" lang="ja-JP" altLang="en-US"/>
        </a:p>
      </dgm:t>
    </dgm:pt>
    <dgm:pt modelId="{C9E6ED3F-1CF5-4CEF-9F9E-BA88C66A07CF}">
      <dgm:prSet custT="1"/>
      <dgm:spPr/>
      <dgm:t>
        <a:bodyPr/>
        <a:lstStyle/>
        <a:p>
          <a:pPr algn="l"/>
          <a:r>
            <a:rPr kumimoji="1" lang="ja-JP" altLang="en-US" sz="1400" b="1" dirty="0">
              <a:latin typeface="HG丸ｺﾞｼｯｸM-PRO" pitchFamily="50" charset="-128"/>
              <a:ea typeface="HG丸ｺﾞｼｯｸM-PRO" pitchFamily="50" charset="-128"/>
            </a:rPr>
            <a:t>異なる科であっても、一般的な看護は何も変わらない。精神科看護は基本的看護の核として通用する。コミュニケーションの重要性</a:t>
          </a:r>
          <a:endParaRPr lang="ja-JP" altLang="en-US" sz="1400" b="1" dirty="0"/>
        </a:p>
      </dgm:t>
    </dgm:pt>
    <dgm:pt modelId="{E90428C2-28C4-48E8-B972-EABFCF35A620}" type="parTrans" cxnId="{280799FF-AFB4-4DD5-8816-74BF19586517}">
      <dgm:prSet/>
      <dgm:spPr/>
      <dgm:t>
        <a:bodyPr/>
        <a:lstStyle/>
        <a:p>
          <a:endParaRPr kumimoji="1" lang="ja-JP" altLang="en-US"/>
        </a:p>
      </dgm:t>
    </dgm:pt>
    <dgm:pt modelId="{356AF251-6920-4B90-9606-5F38F301954B}" type="sibTrans" cxnId="{280799FF-AFB4-4DD5-8816-74BF19586517}">
      <dgm:prSet/>
      <dgm:spPr/>
      <dgm:t>
        <a:bodyPr/>
        <a:lstStyle/>
        <a:p>
          <a:endParaRPr kumimoji="1" lang="ja-JP" altLang="en-US"/>
        </a:p>
      </dgm:t>
    </dgm:pt>
    <dgm:pt modelId="{4E110D38-C867-44E8-BC19-B08D365E856F}">
      <dgm:prSet custT="1"/>
      <dgm:spPr/>
      <dgm:t>
        <a:bodyPr/>
        <a:lstStyle/>
        <a:p>
          <a:r>
            <a:rPr lang="ja-JP" altLang="en-US" sz="1800" b="1" dirty="0">
              <a:latin typeface="HG丸ｺﾞｼｯｸM-PRO" pitchFamily="50" charset="-128"/>
              <a:ea typeface="HG丸ｺﾞｼｯｸM-PRO" pitchFamily="50" charset="-128"/>
            </a:rPr>
            <a:t>精神科看護師としての専門性を実感し、</a:t>
          </a:r>
          <a:r>
            <a:rPr kumimoji="1" lang="ja-JP" altLang="en-US" sz="1800" b="1" dirty="0">
              <a:latin typeface="HG丸ｺﾞｼｯｸM-PRO" pitchFamily="50" charset="-128"/>
              <a:ea typeface="HG丸ｺﾞｼｯｸM-PRO" pitchFamily="50" charset="-128"/>
            </a:rPr>
            <a:t>楽しむことができた。リエゾンニーズが理解できた。</a:t>
          </a:r>
          <a:endParaRPr kumimoji="1" lang="en-US" altLang="ja-JP" sz="1800" b="1" dirty="0">
            <a:latin typeface="HG丸ｺﾞｼｯｸM-PRO" pitchFamily="50" charset="-128"/>
            <a:ea typeface="HG丸ｺﾞｼｯｸM-PRO" pitchFamily="50" charset="-128"/>
          </a:endParaRPr>
        </a:p>
      </dgm:t>
    </dgm:pt>
    <dgm:pt modelId="{D5537AE9-C092-40EF-B4EC-9B3C8E04F85C}" type="parTrans" cxnId="{44A65ABC-7208-4458-9C4E-DF3D24AEE866}">
      <dgm:prSet/>
      <dgm:spPr/>
      <dgm:t>
        <a:bodyPr/>
        <a:lstStyle/>
        <a:p>
          <a:endParaRPr kumimoji="1" lang="ja-JP" altLang="en-US"/>
        </a:p>
      </dgm:t>
    </dgm:pt>
    <dgm:pt modelId="{1607F75E-EB14-45D0-92B4-FC545952F17E}" type="sibTrans" cxnId="{44A65ABC-7208-4458-9C4E-DF3D24AEE866}">
      <dgm:prSet/>
      <dgm:spPr/>
      <dgm:t>
        <a:bodyPr/>
        <a:lstStyle/>
        <a:p>
          <a:endParaRPr kumimoji="1" lang="ja-JP" altLang="en-US"/>
        </a:p>
      </dgm:t>
    </dgm:pt>
    <dgm:pt modelId="{CD5A9A23-30A9-4FF6-B06B-F3C32237A959}">
      <dgm:prSet custT="1"/>
      <dgm:spPr/>
      <dgm:t>
        <a:bodyPr/>
        <a:lstStyle/>
        <a:p>
          <a:pPr algn="l"/>
          <a:r>
            <a:rPr lang="ja-JP" altLang="en-US" sz="1800" b="1" dirty="0" err="1">
              <a:latin typeface="HG丸ｺﾞｼｯｸM-PRO" pitchFamily="50" charset="-128"/>
              <a:ea typeface="HG丸ｺﾞｼｯｸM-PRO" pitchFamily="50" charset="-128"/>
            </a:rPr>
            <a:t>精神障がい</a:t>
          </a:r>
          <a:r>
            <a:rPr lang="ja-JP" altLang="en-US" sz="1800" b="1" dirty="0">
              <a:latin typeface="HG丸ｺﾞｼｯｸM-PRO" pitchFamily="50" charset="-128"/>
              <a:ea typeface="HG丸ｺﾞｼｯｸM-PRO" pitchFamily="50" charset="-128"/>
            </a:rPr>
            <a:t>者の受け入れの精神科と一般病院の連携の課題が見えた。</a:t>
          </a:r>
          <a:endParaRPr kumimoji="1" lang="en-US" altLang="ja-JP" sz="1800" b="1" dirty="0">
            <a:latin typeface="HG丸ｺﾞｼｯｸM-PRO" pitchFamily="50" charset="-128"/>
            <a:ea typeface="HG丸ｺﾞｼｯｸM-PRO" pitchFamily="50" charset="-128"/>
          </a:endParaRPr>
        </a:p>
      </dgm:t>
    </dgm:pt>
    <dgm:pt modelId="{4E445073-BA45-4393-923E-DAA87F19A719}" type="parTrans" cxnId="{34E35580-F77E-400E-A664-8071D88AE62D}">
      <dgm:prSet/>
      <dgm:spPr/>
      <dgm:t>
        <a:bodyPr/>
        <a:lstStyle/>
        <a:p>
          <a:endParaRPr kumimoji="1" lang="ja-JP" altLang="en-US"/>
        </a:p>
      </dgm:t>
    </dgm:pt>
    <dgm:pt modelId="{40F3F82D-E482-40DC-9A14-EA39C6093F79}" type="sibTrans" cxnId="{34E35580-F77E-400E-A664-8071D88AE62D}">
      <dgm:prSet/>
      <dgm:spPr/>
      <dgm:t>
        <a:bodyPr/>
        <a:lstStyle/>
        <a:p>
          <a:endParaRPr kumimoji="1" lang="ja-JP" altLang="en-US"/>
        </a:p>
      </dgm:t>
    </dgm:pt>
    <dgm:pt modelId="{DE07ABBD-DA73-40BC-9907-DFECC76CB2C1}">
      <dgm:prSet custT="1"/>
      <dgm:spPr/>
      <dgm:t>
        <a:bodyPr/>
        <a:lstStyle/>
        <a:p>
          <a:r>
            <a:rPr lang="ja-JP" altLang="en-US" sz="1800" b="1" dirty="0">
              <a:latin typeface="HG丸ｺﾞｼｯｸM-PRO" pitchFamily="50" charset="-128"/>
              <a:ea typeface="HG丸ｺﾞｼｯｸM-PRO" pitchFamily="50" charset="-128"/>
            </a:rPr>
            <a:t>出向したことによって、改めて自組織の良さを知ることができた。</a:t>
          </a:r>
          <a:endParaRPr lang="en-US" altLang="ja-JP" sz="1800" b="1" dirty="0">
            <a:latin typeface="HG丸ｺﾞｼｯｸM-PRO" pitchFamily="50" charset="-128"/>
            <a:ea typeface="HG丸ｺﾞｼｯｸM-PRO" pitchFamily="50" charset="-128"/>
          </a:endParaRPr>
        </a:p>
      </dgm:t>
    </dgm:pt>
    <dgm:pt modelId="{0C1E853C-76FF-4EC1-BD0B-7C99AD82FA15}" type="parTrans" cxnId="{EC071D79-B39C-45DB-9457-E225249DB0AE}">
      <dgm:prSet/>
      <dgm:spPr/>
      <dgm:t>
        <a:bodyPr/>
        <a:lstStyle/>
        <a:p>
          <a:endParaRPr kumimoji="1" lang="ja-JP" altLang="en-US"/>
        </a:p>
      </dgm:t>
    </dgm:pt>
    <dgm:pt modelId="{02FA8C7D-F32A-40F0-B523-40EFBD393B28}" type="sibTrans" cxnId="{EC071D79-B39C-45DB-9457-E225249DB0AE}">
      <dgm:prSet/>
      <dgm:spPr/>
      <dgm:t>
        <a:bodyPr/>
        <a:lstStyle/>
        <a:p>
          <a:endParaRPr kumimoji="1" lang="ja-JP" altLang="en-US"/>
        </a:p>
      </dgm:t>
    </dgm:pt>
    <dgm:pt modelId="{B1A7AD1B-4DE6-4A40-8725-3706A412D784}">
      <dgm:prSet custT="1"/>
      <dgm:spPr/>
      <dgm:t>
        <a:bodyPr/>
        <a:lstStyle/>
        <a:p>
          <a:pPr algn="l"/>
          <a:r>
            <a:rPr lang="ja-JP" altLang="en-US" sz="1800" b="1" dirty="0">
              <a:latin typeface="HG丸ｺﾞｼｯｸM-PRO" pitchFamily="50" charset="-128"/>
              <a:ea typeface="HG丸ｺﾞｼｯｸM-PRO" pitchFamily="50" charset="-128"/>
            </a:rPr>
            <a:t>人事交流の中で自組織以外の看護師との交流がはかれた</a:t>
          </a:r>
          <a:endParaRPr lang="en-US" altLang="ja-JP" sz="1800" b="1" dirty="0">
            <a:latin typeface="HG丸ｺﾞｼｯｸM-PRO" pitchFamily="50" charset="-128"/>
            <a:ea typeface="HG丸ｺﾞｼｯｸM-PRO" pitchFamily="50" charset="-128"/>
          </a:endParaRPr>
        </a:p>
      </dgm:t>
    </dgm:pt>
    <dgm:pt modelId="{FC64B31C-E97E-41F1-AD7B-BB2DC22518E9}" type="parTrans" cxnId="{7CFDEFA9-4A9F-4E99-A4C9-2D6931516034}">
      <dgm:prSet/>
      <dgm:spPr/>
      <dgm:t>
        <a:bodyPr/>
        <a:lstStyle/>
        <a:p>
          <a:endParaRPr kumimoji="1" lang="ja-JP" altLang="en-US"/>
        </a:p>
      </dgm:t>
    </dgm:pt>
    <dgm:pt modelId="{291EC057-82A9-4BD8-A9AD-9CA916F83B34}" type="sibTrans" cxnId="{7CFDEFA9-4A9F-4E99-A4C9-2D6931516034}">
      <dgm:prSet/>
      <dgm:spPr/>
      <dgm:t>
        <a:bodyPr/>
        <a:lstStyle/>
        <a:p>
          <a:endParaRPr kumimoji="1" lang="ja-JP" altLang="en-US"/>
        </a:p>
      </dgm:t>
    </dgm:pt>
    <dgm:pt modelId="{67921B44-2BB5-49FE-AFD2-ED28D4BD9983}" type="pres">
      <dgm:prSet presAssocID="{98493DF2-6AE5-4BF3-AEB4-EFE79C5417C9}" presName="cycle" presStyleCnt="0">
        <dgm:presLayoutVars>
          <dgm:dir/>
          <dgm:resizeHandles val="exact"/>
        </dgm:presLayoutVars>
      </dgm:prSet>
      <dgm:spPr/>
    </dgm:pt>
    <dgm:pt modelId="{BCD2D0BA-8D89-42A0-A812-F787C6BDDA2C}" type="pres">
      <dgm:prSet presAssocID="{1D323ADF-1F3F-4896-A123-C7C6AB76F9C9}" presName="node" presStyleLbl="node1" presStyleIdx="0" presStyleCnt="6" custScaleX="241525" custScaleY="109134" custRadScaleRad="103173" custRadScaleInc="19648">
        <dgm:presLayoutVars>
          <dgm:bulletEnabled val="1"/>
        </dgm:presLayoutVars>
      </dgm:prSet>
      <dgm:spPr/>
    </dgm:pt>
    <dgm:pt modelId="{0F135EF9-2A16-4D7C-B827-FBB15928C895}" type="pres">
      <dgm:prSet presAssocID="{8A34059C-7DBE-4BB1-9287-1AC32185DA4C}" presName="sibTrans" presStyleLbl="sibTrans2D1" presStyleIdx="0" presStyleCnt="6"/>
      <dgm:spPr/>
    </dgm:pt>
    <dgm:pt modelId="{60D17255-68D7-4710-9021-FF37791EFA77}" type="pres">
      <dgm:prSet presAssocID="{8A34059C-7DBE-4BB1-9287-1AC32185DA4C}" presName="connectorText" presStyleLbl="sibTrans2D1" presStyleIdx="0" presStyleCnt="6"/>
      <dgm:spPr/>
    </dgm:pt>
    <dgm:pt modelId="{595585E0-3256-4DDD-843F-14916F51DE3F}" type="pres">
      <dgm:prSet presAssocID="{C9E6ED3F-1CF5-4CEF-9F9E-BA88C66A07CF}" presName="node" presStyleLbl="node1" presStyleIdx="1" presStyleCnt="6" custScaleX="224321" custScaleY="160462" custRadScaleRad="173960" custRadScaleInc="42352">
        <dgm:presLayoutVars>
          <dgm:bulletEnabled val="1"/>
        </dgm:presLayoutVars>
      </dgm:prSet>
      <dgm:spPr/>
    </dgm:pt>
    <dgm:pt modelId="{F3A04277-4A37-489C-AB22-68BC91685823}" type="pres">
      <dgm:prSet presAssocID="{356AF251-6920-4B90-9606-5F38F301954B}" presName="sibTrans" presStyleLbl="sibTrans2D1" presStyleIdx="1" presStyleCnt="6"/>
      <dgm:spPr/>
    </dgm:pt>
    <dgm:pt modelId="{97C39EC4-E476-43C4-A7AA-33375FB740AE}" type="pres">
      <dgm:prSet presAssocID="{356AF251-6920-4B90-9606-5F38F301954B}" presName="connectorText" presStyleLbl="sibTrans2D1" presStyleIdx="1" presStyleCnt="6"/>
      <dgm:spPr/>
    </dgm:pt>
    <dgm:pt modelId="{2088A1C5-FD09-4A85-86F7-27E361423F3C}" type="pres">
      <dgm:prSet presAssocID="{4E110D38-C867-44E8-BC19-B08D365E856F}" presName="node" presStyleLbl="node1" presStyleIdx="2" presStyleCnt="6" custScaleX="241219" custScaleY="156347" custRadScaleRad="187724" custRadScaleInc="-23009">
        <dgm:presLayoutVars>
          <dgm:bulletEnabled val="1"/>
        </dgm:presLayoutVars>
      </dgm:prSet>
      <dgm:spPr/>
    </dgm:pt>
    <dgm:pt modelId="{709EE34D-855A-45C6-BCDA-B2B8FC6D3B68}" type="pres">
      <dgm:prSet presAssocID="{1607F75E-EB14-45D0-92B4-FC545952F17E}" presName="sibTrans" presStyleLbl="sibTrans2D1" presStyleIdx="2" presStyleCnt="6"/>
      <dgm:spPr/>
    </dgm:pt>
    <dgm:pt modelId="{1449551E-2023-4500-8CEA-1763CCF06940}" type="pres">
      <dgm:prSet presAssocID="{1607F75E-EB14-45D0-92B4-FC545952F17E}" presName="connectorText" presStyleLbl="sibTrans2D1" presStyleIdx="2" presStyleCnt="6"/>
      <dgm:spPr/>
    </dgm:pt>
    <dgm:pt modelId="{1AC281A8-18A7-41D4-B143-95493EEC82B4}" type="pres">
      <dgm:prSet presAssocID="{CD5A9A23-30A9-4FF6-B06B-F3C32237A959}" presName="node" presStyleLbl="node1" presStyleIdx="3" presStyleCnt="6" custScaleX="212461" custScaleY="161476" custRadScaleRad="83601" custRadScaleInc="6456">
        <dgm:presLayoutVars>
          <dgm:bulletEnabled val="1"/>
        </dgm:presLayoutVars>
      </dgm:prSet>
      <dgm:spPr/>
    </dgm:pt>
    <dgm:pt modelId="{15427635-67D0-4831-8859-8C36E2B8AB23}" type="pres">
      <dgm:prSet presAssocID="{40F3F82D-E482-40DC-9A14-EA39C6093F79}" presName="sibTrans" presStyleLbl="sibTrans2D1" presStyleIdx="3" presStyleCnt="6"/>
      <dgm:spPr/>
    </dgm:pt>
    <dgm:pt modelId="{858703E6-66A4-43E0-8442-C26F15982046}" type="pres">
      <dgm:prSet presAssocID="{40F3F82D-E482-40DC-9A14-EA39C6093F79}" presName="connectorText" presStyleLbl="sibTrans2D1" presStyleIdx="3" presStyleCnt="6"/>
      <dgm:spPr/>
    </dgm:pt>
    <dgm:pt modelId="{926BA6BA-AE64-4153-9585-857B232D780F}" type="pres">
      <dgm:prSet presAssocID="{DE07ABBD-DA73-40BC-9907-DFECC76CB2C1}" presName="node" presStyleLbl="node1" presStyleIdx="4" presStyleCnt="6" custScaleX="240298" custScaleY="122083" custRadScaleRad="185574" custRadScaleInc="46444">
        <dgm:presLayoutVars>
          <dgm:bulletEnabled val="1"/>
        </dgm:presLayoutVars>
      </dgm:prSet>
      <dgm:spPr/>
    </dgm:pt>
    <dgm:pt modelId="{66352BB2-45E2-4817-8B0F-D202A2BEFB9D}" type="pres">
      <dgm:prSet presAssocID="{02FA8C7D-F32A-40F0-B523-40EFBD393B28}" presName="sibTrans" presStyleLbl="sibTrans2D1" presStyleIdx="4" presStyleCnt="6"/>
      <dgm:spPr/>
    </dgm:pt>
    <dgm:pt modelId="{F3032B08-D517-482B-B18A-FD38C421CD38}" type="pres">
      <dgm:prSet presAssocID="{02FA8C7D-F32A-40F0-B523-40EFBD393B28}" presName="connectorText" presStyleLbl="sibTrans2D1" presStyleIdx="4" presStyleCnt="6"/>
      <dgm:spPr/>
    </dgm:pt>
    <dgm:pt modelId="{5F8B4A8D-6331-4CA3-9D85-9222D3DD1B5C}" type="pres">
      <dgm:prSet presAssocID="{B1A7AD1B-4DE6-4A40-8725-3706A412D784}" presName="node" presStyleLbl="node1" presStyleIdx="5" presStyleCnt="6" custScaleX="225932" custScaleY="125508" custRadScaleRad="173568" custRadScaleInc="-37307">
        <dgm:presLayoutVars>
          <dgm:bulletEnabled val="1"/>
        </dgm:presLayoutVars>
      </dgm:prSet>
      <dgm:spPr/>
    </dgm:pt>
    <dgm:pt modelId="{3DAA4259-7575-41DF-9329-0C36CF1CED7F}" type="pres">
      <dgm:prSet presAssocID="{291EC057-82A9-4BD8-A9AD-9CA916F83B34}" presName="sibTrans" presStyleLbl="sibTrans2D1" presStyleIdx="5" presStyleCnt="6"/>
      <dgm:spPr/>
    </dgm:pt>
    <dgm:pt modelId="{6C17168A-128E-4AB9-AE91-70A86478294B}" type="pres">
      <dgm:prSet presAssocID="{291EC057-82A9-4BD8-A9AD-9CA916F83B34}" presName="connectorText" presStyleLbl="sibTrans2D1" presStyleIdx="5" presStyleCnt="6"/>
      <dgm:spPr/>
    </dgm:pt>
  </dgm:ptLst>
  <dgm:cxnLst>
    <dgm:cxn modelId="{BDAAFE07-F351-476B-B2E4-4AE36D926BDE}" type="presOf" srcId="{1607F75E-EB14-45D0-92B4-FC545952F17E}" destId="{709EE34D-855A-45C6-BCDA-B2B8FC6D3B68}" srcOrd="0" destOrd="0" presId="urn:microsoft.com/office/officeart/2005/8/layout/cycle2"/>
    <dgm:cxn modelId="{C58E1513-21BE-4317-902A-1629BD92F535}" type="presOf" srcId="{B1A7AD1B-4DE6-4A40-8725-3706A412D784}" destId="{5F8B4A8D-6331-4CA3-9D85-9222D3DD1B5C}" srcOrd="0" destOrd="0" presId="urn:microsoft.com/office/officeart/2005/8/layout/cycle2"/>
    <dgm:cxn modelId="{295A4128-7D19-427A-9072-32C9FE853A2A}" type="presOf" srcId="{291EC057-82A9-4BD8-A9AD-9CA916F83B34}" destId="{6C17168A-128E-4AB9-AE91-70A86478294B}" srcOrd="1" destOrd="0" presId="urn:microsoft.com/office/officeart/2005/8/layout/cycle2"/>
    <dgm:cxn modelId="{2DBD752C-6980-4EFE-8255-4AD43ECCBA56}" type="presOf" srcId="{02FA8C7D-F32A-40F0-B523-40EFBD393B28}" destId="{66352BB2-45E2-4817-8B0F-D202A2BEFB9D}" srcOrd="0" destOrd="0" presId="urn:microsoft.com/office/officeart/2005/8/layout/cycle2"/>
    <dgm:cxn modelId="{07C18F3A-DA7E-49A5-8ABF-7FB9E06AF7E9}" type="presOf" srcId="{CD5A9A23-30A9-4FF6-B06B-F3C32237A959}" destId="{1AC281A8-18A7-41D4-B143-95493EEC82B4}" srcOrd="0" destOrd="0" presId="urn:microsoft.com/office/officeart/2005/8/layout/cycle2"/>
    <dgm:cxn modelId="{F4FB9068-1707-45D9-A9EE-54F47F8DB95C}" type="presOf" srcId="{356AF251-6920-4B90-9606-5F38F301954B}" destId="{F3A04277-4A37-489C-AB22-68BC91685823}" srcOrd="0" destOrd="0" presId="urn:microsoft.com/office/officeart/2005/8/layout/cycle2"/>
    <dgm:cxn modelId="{15E64171-6650-4132-9405-F78C628893B3}" srcId="{98493DF2-6AE5-4BF3-AEB4-EFE79C5417C9}" destId="{1D323ADF-1F3F-4896-A123-C7C6AB76F9C9}" srcOrd="0" destOrd="0" parTransId="{EFCC572F-477E-42FB-95D0-1D5D4864D9D6}" sibTransId="{8A34059C-7DBE-4BB1-9287-1AC32185DA4C}"/>
    <dgm:cxn modelId="{B8EDFC72-E185-42F3-AAC8-35AFA519CB6F}" type="presOf" srcId="{8A34059C-7DBE-4BB1-9287-1AC32185DA4C}" destId="{60D17255-68D7-4710-9021-FF37791EFA77}" srcOrd="1" destOrd="0" presId="urn:microsoft.com/office/officeart/2005/8/layout/cycle2"/>
    <dgm:cxn modelId="{166DAD75-87FB-41B2-BAD7-96F7F562A495}" type="presOf" srcId="{40F3F82D-E482-40DC-9A14-EA39C6093F79}" destId="{15427635-67D0-4831-8859-8C36E2B8AB23}" srcOrd="0" destOrd="0" presId="urn:microsoft.com/office/officeart/2005/8/layout/cycle2"/>
    <dgm:cxn modelId="{69E72856-1794-46D2-A4AE-2A10F586BD9F}" type="presOf" srcId="{1D323ADF-1F3F-4896-A123-C7C6AB76F9C9}" destId="{BCD2D0BA-8D89-42A0-A812-F787C6BDDA2C}" srcOrd="0" destOrd="0" presId="urn:microsoft.com/office/officeart/2005/8/layout/cycle2"/>
    <dgm:cxn modelId="{EC071D79-B39C-45DB-9457-E225249DB0AE}" srcId="{98493DF2-6AE5-4BF3-AEB4-EFE79C5417C9}" destId="{DE07ABBD-DA73-40BC-9907-DFECC76CB2C1}" srcOrd="4" destOrd="0" parTransId="{0C1E853C-76FF-4EC1-BD0B-7C99AD82FA15}" sibTransId="{02FA8C7D-F32A-40F0-B523-40EFBD393B28}"/>
    <dgm:cxn modelId="{34E35580-F77E-400E-A664-8071D88AE62D}" srcId="{98493DF2-6AE5-4BF3-AEB4-EFE79C5417C9}" destId="{CD5A9A23-30A9-4FF6-B06B-F3C32237A959}" srcOrd="3" destOrd="0" parTransId="{4E445073-BA45-4393-923E-DAA87F19A719}" sibTransId="{40F3F82D-E482-40DC-9A14-EA39C6093F79}"/>
    <dgm:cxn modelId="{04B65880-BBE6-487B-9BD5-27CCD2EE8273}" type="presOf" srcId="{DE07ABBD-DA73-40BC-9907-DFECC76CB2C1}" destId="{926BA6BA-AE64-4153-9585-857B232D780F}" srcOrd="0" destOrd="0" presId="urn:microsoft.com/office/officeart/2005/8/layout/cycle2"/>
    <dgm:cxn modelId="{D030D785-B829-4F4B-8489-0B436A9E9D2C}" type="presOf" srcId="{8A34059C-7DBE-4BB1-9287-1AC32185DA4C}" destId="{0F135EF9-2A16-4D7C-B827-FBB15928C895}" srcOrd="0" destOrd="0" presId="urn:microsoft.com/office/officeart/2005/8/layout/cycle2"/>
    <dgm:cxn modelId="{09FFFAA1-DD2C-4D86-A87A-42742B2A55BB}" type="presOf" srcId="{02FA8C7D-F32A-40F0-B523-40EFBD393B28}" destId="{F3032B08-D517-482B-B18A-FD38C421CD38}" srcOrd="1" destOrd="0" presId="urn:microsoft.com/office/officeart/2005/8/layout/cycle2"/>
    <dgm:cxn modelId="{7CFDEFA9-4A9F-4E99-A4C9-2D6931516034}" srcId="{98493DF2-6AE5-4BF3-AEB4-EFE79C5417C9}" destId="{B1A7AD1B-4DE6-4A40-8725-3706A412D784}" srcOrd="5" destOrd="0" parTransId="{FC64B31C-E97E-41F1-AD7B-BB2DC22518E9}" sibTransId="{291EC057-82A9-4BD8-A9AD-9CA916F83B34}"/>
    <dgm:cxn modelId="{81B080AB-A964-4DF0-B171-A9DB3EAB4F94}" type="presOf" srcId="{1607F75E-EB14-45D0-92B4-FC545952F17E}" destId="{1449551E-2023-4500-8CEA-1763CCF06940}" srcOrd="1" destOrd="0" presId="urn:microsoft.com/office/officeart/2005/8/layout/cycle2"/>
    <dgm:cxn modelId="{44A65ABC-7208-4458-9C4E-DF3D24AEE866}" srcId="{98493DF2-6AE5-4BF3-AEB4-EFE79C5417C9}" destId="{4E110D38-C867-44E8-BC19-B08D365E856F}" srcOrd="2" destOrd="0" parTransId="{D5537AE9-C092-40EF-B4EC-9B3C8E04F85C}" sibTransId="{1607F75E-EB14-45D0-92B4-FC545952F17E}"/>
    <dgm:cxn modelId="{AA23B7BD-456C-4A2A-8856-EC4A390E8E9E}" type="presOf" srcId="{356AF251-6920-4B90-9606-5F38F301954B}" destId="{97C39EC4-E476-43C4-A7AA-33375FB740AE}" srcOrd="1" destOrd="0" presId="urn:microsoft.com/office/officeart/2005/8/layout/cycle2"/>
    <dgm:cxn modelId="{ECD791C4-7405-4BE4-9ADA-AF77578684A6}" type="presOf" srcId="{98493DF2-6AE5-4BF3-AEB4-EFE79C5417C9}" destId="{67921B44-2BB5-49FE-AFD2-ED28D4BD9983}" srcOrd="0" destOrd="0" presId="urn:microsoft.com/office/officeart/2005/8/layout/cycle2"/>
    <dgm:cxn modelId="{64B1ACE1-D987-4A78-B838-F3E898764B91}" type="presOf" srcId="{291EC057-82A9-4BD8-A9AD-9CA916F83B34}" destId="{3DAA4259-7575-41DF-9329-0C36CF1CED7F}" srcOrd="0" destOrd="0" presId="urn:microsoft.com/office/officeart/2005/8/layout/cycle2"/>
    <dgm:cxn modelId="{3C5ACBE4-3D56-4CE9-A388-B027BE14015A}" type="presOf" srcId="{40F3F82D-E482-40DC-9A14-EA39C6093F79}" destId="{858703E6-66A4-43E0-8442-C26F15982046}" srcOrd="1" destOrd="0" presId="urn:microsoft.com/office/officeart/2005/8/layout/cycle2"/>
    <dgm:cxn modelId="{E27DCFE4-EF1D-4B6A-874F-E63A3F074A52}" type="presOf" srcId="{4E110D38-C867-44E8-BC19-B08D365E856F}" destId="{2088A1C5-FD09-4A85-86F7-27E361423F3C}" srcOrd="0" destOrd="0" presId="urn:microsoft.com/office/officeart/2005/8/layout/cycle2"/>
    <dgm:cxn modelId="{7D5397F6-6722-4BAD-B59A-A6B3CA824237}" type="presOf" srcId="{C9E6ED3F-1CF5-4CEF-9F9E-BA88C66A07CF}" destId="{595585E0-3256-4DDD-843F-14916F51DE3F}" srcOrd="0" destOrd="0" presId="urn:microsoft.com/office/officeart/2005/8/layout/cycle2"/>
    <dgm:cxn modelId="{280799FF-AFB4-4DD5-8816-74BF19586517}" srcId="{98493DF2-6AE5-4BF3-AEB4-EFE79C5417C9}" destId="{C9E6ED3F-1CF5-4CEF-9F9E-BA88C66A07CF}" srcOrd="1" destOrd="0" parTransId="{E90428C2-28C4-48E8-B972-EABFCF35A620}" sibTransId="{356AF251-6920-4B90-9606-5F38F301954B}"/>
    <dgm:cxn modelId="{0E15330B-008E-4665-8CF2-9A624030CFB9}" type="presParOf" srcId="{67921B44-2BB5-49FE-AFD2-ED28D4BD9983}" destId="{BCD2D0BA-8D89-42A0-A812-F787C6BDDA2C}" srcOrd="0" destOrd="0" presId="urn:microsoft.com/office/officeart/2005/8/layout/cycle2"/>
    <dgm:cxn modelId="{CD106B61-C6BF-40A1-9D8D-233A17E12B1E}" type="presParOf" srcId="{67921B44-2BB5-49FE-AFD2-ED28D4BD9983}" destId="{0F135EF9-2A16-4D7C-B827-FBB15928C895}" srcOrd="1" destOrd="0" presId="urn:microsoft.com/office/officeart/2005/8/layout/cycle2"/>
    <dgm:cxn modelId="{F86A1270-CAA8-4AD1-8F34-15418228338F}" type="presParOf" srcId="{0F135EF9-2A16-4D7C-B827-FBB15928C895}" destId="{60D17255-68D7-4710-9021-FF37791EFA77}" srcOrd="0" destOrd="0" presId="urn:microsoft.com/office/officeart/2005/8/layout/cycle2"/>
    <dgm:cxn modelId="{986C3082-ED55-4E4A-93AF-3BAC9CC5CD2B}" type="presParOf" srcId="{67921B44-2BB5-49FE-AFD2-ED28D4BD9983}" destId="{595585E0-3256-4DDD-843F-14916F51DE3F}" srcOrd="2" destOrd="0" presId="urn:microsoft.com/office/officeart/2005/8/layout/cycle2"/>
    <dgm:cxn modelId="{5095F611-0799-4415-907A-AB76E278D6B0}" type="presParOf" srcId="{67921B44-2BB5-49FE-AFD2-ED28D4BD9983}" destId="{F3A04277-4A37-489C-AB22-68BC91685823}" srcOrd="3" destOrd="0" presId="urn:microsoft.com/office/officeart/2005/8/layout/cycle2"/>
    <dgm:cxn modelId="{E7A09E74-5308-4E7B-AED5-1BC63B601996}" type="presParOf" srcId="{F3A04277-4A37-489C-AB22-68BC91685823}" destId="{97C39EC4-E476-43C4-A7AA-33375FB740AE}" srcOrd="0" destOrd="0" presId="urn:microsoft.com/office/officeart/2005/8/layout/cycle2"/>
    <dgm:cxn modelId="{41001BA3-1989-41F7-81A8-AF9F2300787F}" type="presParOf" srcId="{67921B44-2BB5-49FE-AFD2-ED28D4BD9983}" destId="{2088A1C5-FD09-4A85-86F7-27E361423F3C}" srcOrd="4" destOrd="0" presId="urn:microsoft.com/office/officeart/2005/8/layout/cycle2"/>
    <dgm:cxn modelId="{AC82CE18-68ED-4684-94A6-A97514DF5D8E}" type="presParOf" srcId="{67921B44-2BB5-49FE-AFD2-ED28D4BD9983}" destId="{709EE34D-855A-45C6-BCDA-B2B8FC6D3B68}" srcOrd="5" destOrd="0" presId="urn:microsoft.com/office/officeart/2005/8/layout/cycle2"/>
    <dgm:cxn modelId="{54655E1C-7B81-422C-B86F-74D9D939A12B}" type="presParOf" srcId="{709EE34D-855A-45C6-BCDA-B2B8FC6D3B68}" destId="{1449551E-2023-4500-8CEA-1763CCF06940}" srcOrd="0" destOrd="0" presId="urn:microsoft.com/office/officeart/2005/8/layout/cycle2"/>
    <dgm:cxn modelId="{021D4867-4F74-4F65-81FC-3FAC82026A22}" type="presParOf" srcId="{67921B44-2BB5-49FE-AFD2-ED28D4BD9983}" destId="{1AC281A8-18A7-41D4-B143-95493EEC82B4}" srcOrd="6" destOrd="0" presId="urn:microsoft.com/office/officeart/2005/8/layout/cycle2"/>
    <dgm:cxn modelId="{D9B9A32E-673A-47EA-A54D-E6A52A5C5225}" type="presParOf" srcId="{67921B44-2BB5-49FE-AFD2-ED28D4BD9983}" destId="{15427635-67D0-4831-8859-8C36E2B8AB23}" srcOrd="7" destOrd="0" presId="urn:microsoft.com/office/officeart/2005/8/layout/cycle2"/>
    <dgm:cxn modelId="{F08B461A-E7D7-436A-9A9F-861401DDD8C9}" type="presParOf" srcId="{15427635-67D0-4831-8859-8C36E2B8AB23}" destId="{858703E6-66A4-43E0-8442-C26F15982046}" srcOrd="0" destOrd="0" presId="urn:microsoft.com/office/officeart/2005/8/layout/cycle2"/>
    <dgm:cxn modelId="{00386EF4-A93A-4F6F-92C5-9AAA88F4BC51}" type="presParOf" srcId="{67921B44-2BB5-49FE-AFD2-ED28D4BD9983}" destId="{926BA6BA-AE64-4153-9585-857B232D780F}" srcOrd="8" destOrd="0" presId="urn:microsoft.com/office/officeart/2005/8/layout/cycle2"/>
    <dgm:cxn modelId="{84AA60F8-E857-4A31-98E4-2D9E884EC833}" type="presParOf" srcId="{67921B44-2BB5-49FE-AFD2-ED28D4BD9983}" destId="{66352BB2-45E2-4817-8B0F-D202A2BEFB9D}" srcOrd="9" destOrd="0" presId="urn:microsoft.com/office/officeart/2005/8/layout/cycle2"/>
    <dgm:cxn modelId="{5FE2CE0E-1468-475C-9E0E-1773FDA132AA}" type="presParOf" srcId="{66352BB2-45E2-4817-8B0F-D202A2BEFB9D}" destId="{F3032B08-D517-482B-B18A-FD38C421CD38}" srcOrd="0" destOrd="0" presId="urn:microsoft.com/office/officeart/2005/8/layout/cycle2"/>
    <dgm:cxn modelId="{01976127-CF9A-4EE1-9D95-5B8CC4AFAADD}" type="presParOf" srcId="{67921B44-2BB5-49FE-AFD2-ED28D4BD9983}" destId="{5F8B4A8D-6331-4CA3-9D85-9222D3DD1B5C}" srcOrd="10" destOrd="0" presId="urn:microsoft.com/office/officeart/2005/8/layout/cycle2"/>
    <dgm:cxn modelId="{BB7D1C10-6017-4378-9353-80B64BA732D7}" type="presParOf" srcId="{67921B44-2BB5-49FE-AFD2-ED28D4BD9983}" destId="{3DAA4259-7575-41DF-9329-0C36CF1CED7F}" srcOrd="11" destOrd="0" presId="urn:microsoft.com/office/officeart/2005/8/layout/cycle2"/>
    <dgm:cxn modelId="{46BB37D8-6D78-40B0-B33C-C94C70C0336F}" type="presParOf" srcId="{3DAA4259-7575-41DF-9329-0C36CF1CED7F}" destId="{6C17168A-128E-4AB9-AE91-70A86478294B}"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1EC8FA-1DFC-4299-B32B-EC00228DD509}" type="doc">
      <dgm:prSet loTypeId="urn:microsoft.com/office/officeart/2005/8/layout/cycle2" loCatId="cycle" qsTypeId="urn:microsoft.com/office/officeart/2005/8/quickstyle/3d1" qsCatId="3D" csTypeId="urn:microsoft.com/office/officeart/2005/8/colors/colorful4" csCatId="colorful" phldr="1"/>
      <dgm:spPr/>
      <dgm:t>
        <a:bodyPr/>
        <a:lstStyle/>
        <a:p>
          <a:endParaRPr kumimoji="1" lang="ja-JP" altLang="en-US"/>
        </a:p>
      </dgm:t>
    </dgm:pt>
    <dgm:pt modelId="{65FC317A-C223-41D9-AC13-BF2D5A8945C0}">
      <dgm:prSet custT="1"/>
      <dgm:spPr/>
      <dgm:t>
        <a:bodyPr/>
        <a:lstStyle/>
        <a:p>
          <a:pPr algn="l"/>
          <a:r>
            <a:rPr lang="ja-JP" altLang="en-US" sz="1800" b="1" dirty="0">
              <a:latin typeface="HG丸ｺﾞｼｯｸM-PRO" pitchFamily="50" charset="-128"/>
              <a:ea typeface="HG丸ｺﾞｼｯｸM-PRO" pitchFamily="50" charset="-128"/>
            </a:rPr>
            <a:t>自己のキャリアプロセスを振り返り今後のキャリア形成を描くことが出来る。</a:t>
          </a:r>
          <a:endParaRPr lang="en-US" altLang="ja-JP" sz="1800" b="1" dirty="0">
            <a:latin typeface="HG丸ｺﾞｼｯｸM-PRO" pitchFamily="50" charset="-128"/>
            <a:ea typeface="HG丸ｺﾞｼｯｸM-PRO" pitchFamily="50" charset="-128"/>
          </a:endParaRPr>
        </a:p>
      </dgm:t>
    </dgm:pt>
    <dgm:pt modelId="{DEBDBEDC-2BE4-423B-89F8-8A5089468281}" type="parTrans" cxnId="{D6224EA0-D099-4EA7-A877-CDF92C12F655}">
      <dgm:prSet/>
      <dgm:spPr/>
      <dgm:t>
        <a:bodyPr/>
        <a:lstStyle/>
        <a:p>
          <a:endParaRPr kumimoji="1" lang="ja-JP" altLang="en-US"/>
        </a:p>
      </dgm:t>
    </dgm:pt>
    <dgm:pt modelId="{BD9C344F-9384-437B-A7E1-510ECB16A9E5}" type="sibTrans" cxnId="{D6224EA0-D099-4EA7-A877-CDF92C12F655}">
      <dgm:prSet/>
      <dgm:spPr/>
      <dgm:t>
        <a:bodyPr/>
        <a:lstStyle/>
        <a:p>
          <a:endParaRPr kumimoji="1" lang="ja-JP" altLang="en-US"/>
        </a:p>
      </dgm:t>
    </dgm:pt>
    <dgm:pt modelId="{CAEB5654-E942-4A18-921A-D2FB6C7F9E87}">
      <dgm:prSet custT="1"/>
      <dgm:spPr/>
      <dgm:t>
        <a:bodyPr/>
        <a:lstStyle/>
        <a:p>
          <a:pPr algn="l"/>
          <a:r>
            <a:rPr lang="ja-JP" altLang="en-US" sz="1600" b="1" dirty="0">
              <a:latin typeface="HG丸ｺﾞｼｯｸM-PRO" pitchFamily="50" charset="-128"/>
              <a:ea typeface="HG丸ｺﾞｼｯｸM-PRO" pitchFamily="50" charset="-128"/>
            </a:rPr>
            <a:t>自組織だけでは形成できない、各々の追求する働き方、働く場所、自己のアイデンティティを認識することが出来る</a:t>
          </a:r>
          <a:r>
            <a:rPr lang="ja-JP" altLang="en-US" sz="1600" dirty="0">
              <a:latin typeface="HG丸ｺﾞｼｯｸM-PRO" pitchFamily="50" charset="-128"/>
              <a:ea typeface="HG丸ｺﾞｼｯｸM-PRO" pitchFamily="50" charset="-128"/>
            </a:rPr>
            <a:t>。</a:t>
          </a:r>
          <a:endParaRPr lang="en-US" altLang="ja-JP" sz="1600" dirty="0">
            <a:latin typeface="HG丸ｺﾞｼｯｸM-PRO" pitchFamily="50" charset="-128"/>
            <a:ea typeface="HG丸ｺﾞｼｯｸM-PRO" pitchFamily="50" charset="-128"/>
          </a:endParaRPr>
        </a:p>
      </dgm:t>
    </dgm:pt>
    <dgm:pt modelId="{00BA213E-506E-4BA8-A8A5-89DA5B0252EB}" type="parTrans" cxnId="{D4836C69-DC82-4633-A683-ADDB74DEDFE7}">
      <dgm:prSet/>
      <dgm:spPr/>
      <dgm:t>
        <a:bodyPr/>
        <a:lstStyle/>
        <a:p>
          <a:endParaRPr kumimoji="1" lang="ja-JP" altLang="en-US"/>
        </a:p>
      </dgm:t>
    </dgm:pt>
    <dgm:pt modelId="{9970861B-0EFD-4C2E-B1FB-0FF47D2A2DA5}" type="sibTrans" cxnId="{D4836C69-DC82-4633-A683-ADDB74DEDFE7}">
      <dgm:prSet/>
      <dgm:spPr/>
      <dgm:t>
        <a:bodyPr/>
        <a:lstStyle/>
        <a:p>
          <a:endParaRPr kumimoji="1" lang="ja-JP" altLang="en-US"/>
        </a:p>
      </dgm:t>
    </dgm:pt>
    <dgm:pt modelId="{1B048533-CD64-48ED-953F-376B94710739}">
      <dgm:prSet custT="1"/>
      <dgm:spPr/>
      <dgm:t>
        <a:bodyPr/>
        <a:lstStyle/>
        <a:p>
          <a:pPr algn="l"/>
          <a:r>
            <a:rPr lang="ja-JP" altLang="en-US" sz="1800" b="1" dirty="0">
              <a:latin typeface="HG丸ｺﾞｼｯｸM-PRO" pitchFamily="50" charset="-128"/>
              <a:ea typeface="HG丸ｺﾞｼｯｸM-PRO" pitchFamily="50" charset="-128"/>
            </a:rPr>
            <a:t>出向先で得た、看護を自組織へ還元することが出来る。</a:t>
          </a:r>
          <a:endParaRPr lang="en-US" altLang="ja-JP" sz="1800" b="1" dirty="0">
            <a:latin typeface="HG丸ｺﾞｼｯｸM-PRO" pitchFamily="50" charset="-128"/>
            <a:ea typeface="HG丸ｺﾞｼｯｸM-PRO" pitchFamily="50" charset="-128"/>
          </a:endParaRPr>
        </a:p>
      </dgm:t>
    </dgm:pt>
    <dgm:pt modelId="{E989F6A0-1D1E-4E9F-8E9F-42EA3BBD2BF0}" type="parTrans" cxnId="{B7B8CC78-F802-4D0D-A00F-68A6882F7C70}">
      <dgm:prSet/>
      <dgm:spPr/>
      <dgm:t>
        <a:bodyPr/>
        <a:lstStyle/>
        <a:p>
          <a:endParaRPr kumimoji="1" lang="ja-JP" altLang="en-US"/>
        </a:p>
      </dgm:t>
    </dgm:pt>
    <dgm:pt modelId="{763EA268-9ECD-46AC-BB98-584FFD1BB699}" type="sibTrans" cxnId="{B7B8CC78-F802-4D0D-A00F-68A6882F7C70}">
      <dgm:prSet/>
      <dgm:spPr/>
      <dgm:t>
        <a:bodyPr/>
        <a:lstStyle/>
        <a:p>
          <a:endParaRPr kumimoji="1" lang="ja-JP" altLang="en-US"/>
        </a:p>
      </dgm:t>
    </dgm:pt>
    <dgm:pt modelId="{D63C029C-022A-4007-A616-FA269CF68AE7}">
      <dgm:prSet custT="1"/>
      <dgm:spPr/>
      <dgm:t>
        <a:bodyPr/>
        <a:lstStyle/>
        <a:p>
          <a:pPr algn="l"/>
          <a:r>
            <a:rPr lang="ja-JP" altLang="en-US" sz="1400" b="1" dirty="0">
              <a:latin typeface="HG丸ｺﾞｼｯｸM-PRO" pitchFamily="50" charset="-128"/>
              <a:ea typeface="HG丸ｺﾞｼｯｸM-PRO" pitchFamily="50" charset="-128"/>
            </a:rPr>
            <a:t>仲間や後輩に在籍出向で得たメリットや興味深さ、近隣の病院に関心を寄せ自分たちも地域の一員として役割を担っている看護師であることを認識させる機会になる。</a:t>
          </a:r>
          <a:endParaRPr lang="en-US" altLang="ja-JP" sz="1400" b="1" dirty="0">
            <a:latin typeface="HG丸ｺﾞｼｯｸM-PRO" pitchFamily="50" charset="-128"/>
            <a:ea typeface="HG丸ｺﾞｼｯｸM-PRO" pitchFamily="50" charset="-128"/>
          </a:endParaRPr>
        </a:p>
      </dgm:t>
    </dgm:pt>
    <dgm:pt modelId="{9CA17086-47A6-4632-BE52-508BE502DFD3}" type="parTrans" cxnId="{6D7877F3-0EA3-479C-8E2E-D9A62008C555}">
      <dgm:prSet/>
      <dgm:spPr/>
      <dgm:t>
        <a:bodyPr/>
        <a:lstStyle/>
        <a:p>
          <a:endParaRPr kumimoji="1" lang="ja-JP" altLang="en-US"/>
        </a:p>
      </dgm:t>
    </dgm:pt>
    <dgm:pt modelId="{10A4F77E-37CA-4285-8B6B-7E1432D9585D}" type="sibTrans" cxnId="{6D7877F3-0EA3-479C-8E2E-D9A62008C555}">
      <dgm:prSet/>
      <dgm:spPr/>
      <dgm:t>
        <a:bodyPr/>
        <a:lstStyle/>
        <a:p>
          <a:endParaRPr kumimoji="1" lang="ja-JP" altLang="en-US"/>
        </a:p>
      </dgm:t>
    </dgm:pt>
    <dgm:pt modelId="{992A3960-946F-4899-966F-212429026B87}" type="pres">
      <dgm:prSet presAssocID="{BD1EC8FA-1DFC-4299-B32B-EC00228DD509}" presName="cycle" presStyleCnt="0">
        <dgm:presLayoutVars>
          <dgm:dir/>
          <dgm:resizeHandles val="exact"/>
        </dgm:presLayoutVars>
      </dgm:prSet>
      <dgm:spPr/>
    </dgm:pt>
    <dgm:pt modelId="{7A628261-53AF-4AF4-8282-CF7FE66675F8}" type="pres">
      <dgm:prSet presAssocID="{65FC317A-C223-41D9-AC13-BF2D5A8945C0}" presName="node" presStyleLbl="node1" presStyleIdx="0" presStyleCnt="4" custScaleX="232330">
        <dgm:presLayoutVars>
          <dgm:bulletEnabled val="1"/>
        </dgm:presLayoutVars>
      </dgm:prSet>
      <dgm:spPr/>
    </dgm:pt>
    <dgm:pt modelId="{330D8EB7-373C-46BD-8BCC-9D217FD9F569}" type="pres">
      <dgm:prSet presAssocID="{BD9C344F-9384-437B-A7E1-510ECB16A9E5}" presName="sibTrans" presStyleLbl="sibTrans2D1" presStyleIdx="0" presStyleCnt="4"/>
      <dgm:spPr/>
    </dgm:pt>
    <dgm:pt modelId="{0F0A658C-2E6E-4946-A7F4-F8AAC40F574B}" type="pres">
      <dgm:prSet presAssocID="{BD9C344F-9384-437B-A7E1-510ECB16A9E5}" presName="connectorText" presStyleLbl="sibTrans2D1" presStyleIdx="0" presStyleCnt="4"/>
      <dgm:spPr/>
    </dgm:pt>
    <dgm:pt modelId="{8D80C77D-6107-4D7D-BC9D-8810536E03F4}" type="pres">
      <dgm:prSet presAssocID="{CAEB5654-E942-4A18-921A-D2FB6C7F9E87}" presName="node" presStyleLbl="node1" presStyleIdx="1" presStyleCnt="4" custScaleX="237344" custScaleY="109941" custRadScaleRad="129908" custRadScaleInc="-2035">
        <dgm:presLayoutVars>
          <dgm:bulletEnabled val="1"/>
        </dgm:presLayoutVars>
      </dgm:prSet>
      <dgm:spPr/>
    </dgm:pt>
    <dgm:pt modelId="{17188C38-38FE-42A7-8F2D-C253645AFBCF}" type="pres">
      <dgm:prSet presAssocID="{9970861B-0EFD-4C2E-B1FB-0FF47D2A2DA5}" presName="sibTrans" presStyleLbl="sibTrans2D1" presStyleIdx="1" presStyleCnt="4"/>
      <dgm:spPr/>
    </dgm:pt>
    <dgm:pt modelId="{6C34C6D6-254A-4F4E-982B-5525AF900428}" type="pres">
      <dgm:prSet presAssocID="{9970861B-0EFD-4C2E-B1FB-0FF47D2A2DA5}" presName="connectorText" presStyleLbl="sibTrans2D1" presStyleIdx="1" presStyleCnt="4"/>
      <dgm:spPr/>
    </dgm:pt>
    <dgm:pt modelId="{AB0007B1-8866-40AC-89EC-85007B8914AD}" type="pres">
      <dgm:prSet presAssocID="{D63C029C-022A-4007-A616-FA269CF68AE7}" presName="node" presStyleLbl="node1" presStyleIdx="2" presStyleCnt="4" custScaleX="242272">
        <dgm:presLayoutVars>
          <dgm:bulletEnabled val="1"/>
        </dgm:presLayoutVars>
      </dgm:prSet>
      <dgm:spPr/>
    </dgm:pt>
    <dgm:pt modelId="{BF2106A6-0678-49C5-860A-813910443647}" type="pres">
      <dgm:prSet presAssocID="{10A4F77E-37CA-4285-8B6B-7E1432D9585D}" presName="sibTrans" presStyleLbl="sibTrans2D1" presStyleIdx="2" presStyleCnt="4" custLinFactNeighborX="-3166" custLinFactNeighborY="-9117"/>
      <dgm:spPr/>
    </dgm:pt>
    <dgm:pt modelId="{7C534DFA-294F-4385-B870-CEAA9E0AAF00}" type="pres">
      <dgm:prSet presAssocID="{10A4F77E-37CA-4285-8B6B-7E1432D9585D}" presName="connectorText" presStyleLbl="sibTrans2D1" presStyleIdx="2" presStyleCnt="4"/>
      <dgm:spPr/>
    </dgm:pt>
    <dgm:pt modelId="{DE35585E-BDFE-4CF0-B27B-6D39F0EB6209}" type="pres">
      <dgm:prSet presAssocID="{1B048533-CD64-48ED-953F-376B94710739}" presName="node" presStyleLbl="node1" presStyleIdx="3" presStyleCnt="4" custScaleX="229998" custRadScaleRad="135628" custRadScaleInc="4271">
        <dgm:presLayoutVars>
          <dgm:bulletEnabled val="1"/>
        </dgm:presLayoutVars>
      </dgm:prSet>
      <dgm:spPr/>
    </dgm:pt>
    <dgm:pt modelId="{29BDF40B-28B3-4410-A690-B3172A204900}" type="pres">
      <dgm:prSet presAssocID="{763EA268-9ECD-46AC-BB98-584FFD1BB699}" presName="sibTrans" presStyleLbl="sibTrans2D1" presStyleIdx="3" presStyleCnt="4"/>
      <dgm:spPr/>
    </dgm:pt>
    <dgm:pt modelId="{25DCB58B-7CDA-4FBD-958E-2445200715C2}" type="pres">
      <dgm:prSet presAssocID="{763EA268-9ECD-46AC-BB98-584FFD1BB699}" presName="connectorText" presStyleLbl="sibTrans2D1" presStyleIdx="3" presStyleCnt="4"/>
      <dgm:spPr/>
    </dgm:pt>
  </dgm:ptLst>
  <dgm:cxnLst>
    <dgm:cxn modelId="{36A39100-B0B7-4449-86B9-9FB69216E0AF}" type="presOf" srcId="{10A4F77E-37CA-4285-8B6B-7E1432D9585D}" destId="{7C534DFA-294F-4385-B870-CEAA9E0AAF00}" srcOrd="1" destOrd="0" presId="urn:microsoft.com/office/officeart/2005/8/layout/cycle2"/>
    <dgm:cxn modelId="{9E95F508-A5A3-4518-BB1C-2926F3B1D9D9}" type="presOf" srcId="{10A4F77E-37CA-4285-8B6B-7E1432D9585D}" destId="{BF2106A6-0678-49C5-860A-813910443647}" srcOrd="0" destOrd="0" presId="urn:microsoft.com/office/officeart/2005/8/layout/cycle2"/>
    <dgm:cxn modelId="{131C9310-55C1-4AE1-A8B0-11D41361A59A}" type="presOf" srcId="{D63C029C-022A-4007-A616-FA269CF68AE7}" destId="{AB0007B1-8866-40AC-89EC-85007B8914AD}" srcOrd="0" destOrd="0" presId="urn:microsoft.com/office/officeart/2005/8/layout/cycle2"/>
    <dgm:cxn modelId="{5A4CCB2F-E3E3-4DB3-804D-A304A5890FFA}" type="presOf" srcId="{9970861B-0EFD-4C2E-B1FB-0FF47D2A2DA5}" destId="{6C34C6D6-254A-4F4E-982B-5525AF900428}" srcOrd="1" destOrd="0" presId="urn:microsoft.com/office/officeart/2005/8/layout/cycle2"/>
    <dgm:cxn modelId="{D4836C69-DC82-4633-A683-ADDB74DEDFE7}" srcId="{BD1EC8FA-1DFC-4299-B32B-EC00228DD509}" destId="{CAEB5654-E942-4A18-921A-D2FB6C7F9E87}" srcOrd="1" destOrd="0" parTransId="{00BA213E-506E-4BA8-A8A5-89DA5B0252EB}" sibTransId="{9970861B-0EFD-4C2E-B1FB-0FF47D2A2DA5}"/>
    <dgm:cxn modelId="{2EF9F36F-5473-4802-877F-5F3776342315}" type="presOf" srcId="{CAEB5654-E942-4A18-921A-D2FB6C7F9E87}" destId="{8D80C77D-6107-4D7D-BC9D-8810536E03F4}" srcOrd="0" destOrd="0" presId="urn:microsoft.com/office/officeart/2005/8/layout/cycle2"/>
    <dgm:cxn modelId="{FDB76355-D1A8-4AF2-B9E4-3548BF9D0FD5}" type="presOf" srcId="{BD1EC8FA-1DFC-4299-B32B-EC00228DD509}" destId="{992A3960-946F-4899-966F-212429026B87}" srcOrd="0" destOrd="0" presId="urn:microsoft.com/office/officeart/2005/8/layout/cycle2"/>
    <dgm:cxn modelId="{B7B8CC78-F802-4D0D-A00F-68A6882F7C70}" srcId="{BD1EC8FA-1DFC-4299-B32B-EC00228DD509}" destId="{1B048533-CD64-48ED-953F-376B94710739}" srcOrd="3" destOrd="0" parTransId="{E989F6A0-1D1E-4E9F-8E9F-42EA3BBD2BF0}" sibTransId="{763EA268-9ECD-46AC-BB98-584FFD1BB699}"/>
    <dgm:cxn modelId="{5B410385-B395-4A44-A711-B015DA494821}" type="presOf" srcId="{9970861B-0EFD-4C2E-B1FB-0FF47D2A2DA5}" destId="{17188C38-38FE-42A7-8F2D-C253645AFBCF}" srcOrd="0" destOrd="0" presId="urn:microsoft.com/office/officeart/2005/8/layout/cycle2"/>
    <dgm:cxn modelId="{1E2CC591-050E-4AEB-B1BF-0726494824EB}" type="presOf" srcId="{763EA268-9ECD-46AC-BB98-584FFD1BB699}" destId="{25DCB58B-7CDA-4FBD-958E-2445200715C2}" srcOrd="1" destOrd="0" presId="urn:microsoft.com/office/officeart/2005/8/layout/cycle2"/>
    <dgm:cxn modelId="{D6224EA0-D099-4EA7-A877-CDF92C12F655}" srcId="{BD1EC8FA-1DFC-4299-B32B-EC00228DD509}" destId="{65FC317A-C223-41D9-AC13-BF2D5A8945C0}" srcOrd="0" destOrd="0" parTransId="{DEBDBEDC-2BE4-423B-89F8-8A5089468281}" sibTransId="{BD9C344F-9384-437B-A7E1-510ECB16A9E5}"/>
    <dgm:cxn modelId="{2E45D5A8-9A86-47BA-9D37-4E50276DD7D0}" type="presOf" srcId="{1B048533-CD64-48ED-953F-376B94710739}" destId="{DE35585E-BDFE-4CF0-B27B-6D39F0EB6209}" srcOrd="0" destOrd="0" presId="urn:microsoft.com/office/officeart/2005/8/layout/cycle2"/>
    <dgm:cxn modelId="{E758A8B1-DB2E-4BE5-AF79-A1DEF9B2DC0D}" type="presOf" srcId="{BD9C344F-9384-437B-A7E1-510ECB16A9E5}" destId="{0F0A658C-2E6E-4946-A7F4-F8AAC40F574B}" srcOrd="1" destOrd="0" presId="urn:microsoft.com/office/officeart/2005/8/layout/cycle2"/>
    <dgm:cxn modelId="{AA25D2D8-9462-40EA-A13F-73A8EECB0858}" type="presOf" srcId="{763EA268-9ECD-46AC-BB98-584FFD1BB699}" destId="{29BDF40B-28B3-4410-A690-B3172A204900}" srcOrd="0" destOrd="0" presId="urn:microsoft.com/office/officeart/2005/8/layout/cycle2"/>
    <dgm:cxn modelId="{886083DE-10EC-43A4-BE63-490BD9D8644C}" type="presOf" srcId="{65FC317A-C223-41D9-AC13-BF2D5A8945C0}" destId="{7A628261-53AF-4AF4-8282-CF7FE66675F8}" srcOrd="0" destOrd="0" presId="urn:microsoft.com/office/officeart/2005/8/layout/cycle2"/>
    <dgm:cxn modelId="{6D7877F3-0EA3-479C-8E2E-D9A62008C555}" srcId="{BD1EC8FA-1DFC-4299-B32B-EC00228DD509}" destId="{D63C029C-022A-4007-A616-FA269CF68AE7}" srcOrd="2" destOrd="0" parTransId="{9CA17086-47A6-4632-BE52-508BE502DFD3}" sibTransId="{10A4F77E-37CA-4285-8B6B-7E1432D9585D}"/>
    <dgm:cxn modelId="{E23CC1F8-5EB0-4A10-AD5B-56DF88EBBE24}" type="presOf" srcId="{BD9C344F-9384-437B-A7E1-510ECB16A9E5}" destId="{330D8EB7-373C-46BD-8BCC-9D217FD9F569}" srcOrd="0" destOrd="0" presId="urn:microsoft.com/office/officeart/2005/8/layout/cycle2"/>
    <dgm:cxn modelId="{F788556F-1558-4E99-B972-CD45E97433C4}" type="presParOf" srcId="{992A3960-946F-4899-966F-212429026B87}" destId="{7A628261-53AF-4AF4-8282-CF7FE66675F8}" srcOrd="0" destOrd="0" presId="urn:microsoft.com/office/officeart/2005/8/layout/cycle2"/>
    <dgm:cxn modelId="{88BAD7F7-1F74-4D76-8A24-6F3A6D452F0B}" type="presParOf" srcId="{992A3960-946F-4899-966F-212429026B87}" destId="{330D8EB7-373C-46BD-8BCC-9D217FD9F569}" srcOrd="1" destOrd="0" presId="urn:microsoft.com/office/officeart/2005/8/layout/cycle2"/>
    <dgm:cxn modelId="{339F4C0F-C8B1-4643-BC52-B579E16DD5B7}" type="presParOf" srcId="{330D8EB7-373C-46BD-8BCC-9D217FD9F569}" destId="{0F0A658C-2E6E-4946-A7F4-F8AAC40F574B}" srcOrd="0" destOrd="0" presId="urn:microsoft.com/office/officeart/2005/8/layout/cycle2"/>
    <dgm:cxn modelId="{5ABD90A8-62CD-4DCF-99AB-B8265AE619CD}" type="presParOf" srcId="{992A3960-946F-4899-966F-212429026B87}" destId="{8D80C77D-6107-4D7D-BC9D-8810536E03F4}" srcOrd="2" destOrd="0" presId="urn:microsoft.com/office/officeart/2005/8/layout/cycle2"/>
    <dgm:cxn modelId="{D2D2BFBA-F47A-4F2E-B4F6-2C93DBAE70C0}" type="presParOf" srcId="{992A3960-946F-4899-966F-212429026B87}" destId="{17188C38-38FE-42A7-8F2D-C253645AFBCF}" srcOrd="3" destOrd="0" presId="urn:microsoft.com/office/officeart/2005/8/layout/cycle2"/>
    <dgm:cxn modelId="{C57C056D-E89B-4A17-99B1-9E302267D88D}" type="presParOf" srcId="{17188C38-38FE-42A7-8F2D-C253645AFBCF}" destId="{6C34C6D6-254A-4F4E-982B-5525AF900428}" srcOrd="0" destOrd="0" presId="urn:microsoft.com/office/officeart/2005/8/layout/cycle2"/>
    <dgm:cxn modelId="{C6B44A81-AFD5-4CEA-ABE7-6176FB4E2582}" type="presParOf" srcId="{992A3960-946F-4899-966F-212429026B87}" destId="{AB0007B1-8866-40AC-89EC-85007B8914AD}" srcOrd="4" destOrd="0" presId="urn:microsoft.com/office/officeart/2005/8/layout/cycle2"/>
    <dgm:cxn modelId="{81D25169-55A7-48BF-BCF3-FA326FB8024F}" type="presParOf" srcId="{992A3960-946F-4899-966F-212429026B87}" destId="{BF2106A6-0678-49C5-860A-813910443647}" srcOrd="5" destOrd="0" presId="urn:microsoft.com/office/officeart/2005/8/layout/cycle2"/>
    <dgm:cxn modelId="{D1360517-BB2D-4B52-9CAA-D02C23BFF6C9}" type="presParOf" srcId="{BF2106A6-0678-49C5-860A-813910443647}" destId="{7C534DFA-294F-4385-B870-CEAA9E0AAF00}" srcOrd="0" destOrd="0" presId="urn:microsoft.com/office/officeart/2005/8/layout/cycle2"/>
    <dgm:cxn modelId="{7825748E-2F2E-4C0A-A4FF-D9EA331988BA}" type="presParOf" srcId="{992A3960-946F-4899-966F-212429026B87}" destId="{DE35585E-BDFE-4CF0-B27B-6D39F0EB6209}" srcOrd="6" destOrd="0" presId="urn:microsoft.com/office/officeart/2005/8/layout/cycle2"/>
    <dgm:cxn modelId="{C8E2490D-4D8F-4B3F-A895-F3A87D6B8EE5}" type="presParOf" srcId="{992A3960-946F-4899-966F-212429026B87}" destId="{29BDF40B-28B3-4410-A690-B3172A204900}" srcOrd="7" destOrd="0" presId="urn:microsoft.com/office/officeart/2005/8/layout/cycle2"/>
    <dgm:cxn modelId="{39B84F4D-119A-4825-8C71-5B70C660805B}" type="presParOf" srcId="{29BDF40B-28B3-4410-A690-B3172A204900}" destId="{25DCB58B-7CDA-4FBD-958E-2445200715C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E1C491-090E-4721-81C4-3D6A58EB393D}" type="doc">
      <dgm:prSet loTypeId="urn:microsoft.com/office/officeart/2005/8/layout/target3" loCatId="list" qsTypeId="urn:microsoft.com/office/officeart/2005/8/quickstyle/3d1" qsCatId="3D" csTypeId="urn:microsoft.com/office/officeart/2005/8/colors/accent1_2" csCatId="accent1" phldr="1"/>
      <dgm:spPr/>
    </dgm:pt>
    <dgm:pt modelId="{5A151137-7567-4BCA-B070-6EFED3C109F4}">
      <dgm:prSet/>
      <dgm:spPr>
        <a:solidFill>
          <a:schemeClr val="tx2">
            <a:lumMod val="20000"/>
            <a:lumOff val="80000"/>
          </a:schemeClr>
        </a:solidFill>
      </dgm:spPr>
      <dgm:t>
        <a:bodyPr/>
        <a:lstStyle/>
        <a:p>
          <a:r>
            <a:rPr lang="ja-JP" altLang="en-US" dirty="0">
              <a:latin typeface="HG丸ｺﾞｼｯｸM-PRO" panose="020F0600000000000000" pitchFamily="50" charset="-128"/>
              <a:ea typeface="HG丸ｺﾞｼｯｸM-PRO" panose="020F0600000000000000" pitchFamily="50" charset="-128"/>
            </a:rPr>
            <a:t>精神障害にも対応した地域包括ケアへの取り組みの推進者として、人事交流を重ねることにより、互いの専門性、機能性を理解し、各々の役割期待の促進が図ることを期待したい。</a:t>
          </a:r>
          <a:endParaRPr lang="en-US" altLang="ja-JP" dirty="0">
            <a:latin typeface="HG丸ｺﾞｼｯｸM-PRO" panose="020F0600000000000000" pitchFamily="50" charset="-128"/>
            <a:ea typeface="HG丸ｺﾞｼｯｸM-PRO" panose="020F0600000000000000" pitchFamily="50" charset="-128"/>
          </a:endParaRPr>
        </a:p>
      </dgm:t>
    </dgm:pt>
    <dgm:pt modelId="{89203C1E-137F-4010-B295-A96D4F7D2BC9}" type="parTrans" cxnId="{377DD579-F9B2-4077-B043-8FBBB5F42F6B}">
      <dgm:prSet/>
      <dgm:spPr/>
      <dgm:t>
        <a:bodyPr/>
        <a:lstStyle/>
        <a:p>
          <a:endParaRPr kumimoji="1" lang="ja-JP" altLang="en-US"/>
        </a:p>
      </dgm:t>
    </dgm:pt>
    <dgm:pt modelId="{9B58B3B6-BD06-4816-81CD-3A324747A46D}" type="sibTrans" cxnId="{377DD579-F9B2-4077-B043-8FBBB5F42F6B}">
      <dgm:prSet/>
      <dgm:spPr/>
      <dgm:t>
        <a:bodyPr/>
        <a:lstStyle/>
        <a:p>
          <a:endParaRPr kumimoji="1" lang="ja-JP" altLang="en-US"/>
        </a:p>
      </dgm:t>
    </dgm:pt>
    <dgm:pt modelId="{48ADFC76-64FD-46A2-94C5-8CE5EDA5BA9E}">
      <dgm:prSet/>
      <dgm:spPr>
        <a:solidFill>
          <a:schemeClr val="tx2">
            <a:lumMod val="40000"/>
            <a:lumOff val="60000"/>
          </a:schemeClr>
        </a:solidFill>
      </dgm:spPr>
      <dgm:t>
        <a:bodyPr/>
        <a:lstStyle/>
        <a:p>
          <a:r>
            <a:rPr lang="ja-JP" altLang="en-US" dirty="0">
              <a:latin typeface="HG丸ｺﾞｼｯｸM-PRO" panose="020F0600000000000000" pitchFamily="50" charset="-128"/>
              <a:ea typeface="HG丸ｺﾞｼｯｸM-PRO" panose="020F0600000000000000" pitchFamily="50" charset="-128"/>
            </a:rPr>
            <a:t>精神科医療が地域で担う役割と、</a:t>
          </a:r>
          <a:r>
            <a:rPr lang="ja-JP" altLang="en-US" dirty="0" err="1">
              <a:latin typeface="HG丸ｺﾞｼｯｸM-PRO" panose="020F0600000000000000" pitchFamily="50" charset="-128"/>
              <a:ea typeface="HG丸ｺﾞｼｯｸM-PRO" panose="020F0600000000000000" pitchFamily="50" charset="-128"/>
            </a:rPr>
            <a:t>精神障がい</a:t>
          </a:r>
          <a:r>
            <a:rPr lang="ja-JP" altLang="en-US" dirty="0">
              <a:latin typeface="HG丸ｺﾞｼｯｸM-PRO" panose="020F0600000000000000" pitchFamily="50" charset="-128"/>
              <a:ea typeface="HG丸ｺﾞｼｯｸM-PRO" panose="020F0600000000000000" pitchFamily="50" charset="-128"/>
            </a:rPr>
            <a:t>者も地域で安心して医療や看護を受けることができる一助として看護師からこの取り組みを発信したい。</a:t>
          </a:r>
          <a:endParaRPr lang="en-US" altLang="ja-JP" dirty="0">
            <a:latin typeface="HG丸ｺﾞｼｯｸM-PRO" panose="020F0600000000000000" pitchFamily="50" charset="-128"/>
            <a:ea typeface="HG丸ｺﾞｼｯｸM-PRO" panose="020F0600000000000000" pitchFamily="50" charset="-128"/>
          </a:endParaRPr>
        </a:p>
      </dgm:t>
    </dgm:pt>
    <dgm:pt modelId="{C4D89641-A646-4885-B85A-4622F246B6F7}" type="parTrans" cxnId="{02DAFCDB-5EC4-4C99-80B8-429ECBC19548}">
      <dgm:prSet/>
      <dgm:spPr/>
      <dgm:t>
        <a:bodyPr/>
        <a:lstStyle/>
        <a:p>
          <a:endParaRPr kumimoji="1" lang="ja-JP" altLang="en-US"/>
        </a:p>
      </dgm:t>
    </dgm:pt>
    <dgm:pt modelId="{8FF7B0A9-2099-4BC8-A6DF-EB52ACD89BB7}" type="sibTrans" cxnId="{02DAFCDB-5EC4-4C99-80B8-429ECBC19548}">
      <dgm:prSet/>
      <dgm:spPr/>
      <dgm:t>
        <a:bodyPr/>
        <a:lstStyle/>
        <a:p>
          <a:endParaRPr kumimoji="1" lang="ja-JP" altLang="en-US"/>
        </a:p>
      </dgm:t>
    </dgm:pt>
    <dgm:pt modelId="{7D4C34DC-CD9B-4AF9-A01A-4F34BED3C88F}" type="pres">
      <dgm:prSet presAssocID="{6EE1C491-090E-4721-81C4-3D6A58EB393D}" presName="Name0" presStyleCnt="0">
        <dgm:presLayoutVars>
          <dgm:chMax val="7"/>
          <dgm:dir/>
          <dgm:animLvl val="lvl"/>
          <dgm:resizeHandles val="exact"/>
        </dgm:presLayoutVars>
      </dgm:prSet>
      <dgm:spPr/>
    </dgm:pt>
    <dgm:pt modelId="{899D6804-8C1D-42CC-A6F4-BA3A0C850FAD}" type="pres">
      <dgm:prSet presAssocID="{5A151137-7567-4BCA-B070-6EFED3C109F4}" presName="circle1" presStyleLbl="node1" presStyleIdx="0" presStyleCnt="2"/>
      <dgm:spPr/>
    </dgm:pt>
    <dgm:pt modelId="{1C5BE1DC-A993-487D-9D84-6BB41ACA24EF}" type="pres">
      <dgm:prSet presAssocID="{5A151137-7567-4BCA-B070-6EFED3C109F4}" presName="space" presStyleCnt="0"/>
      <dgm:spPr/>
    </dgm:pt>
    <dgm:pt modelId="{8451E157-CF9B-4EA7-B0FC-F0E990F07D62}" type="pres">
      <dgm:prSet presAssocID="{5A151137-7567-4BCA-B070-6EFED3C109F4}" presName="rect1" presStyleLbl="alignAcc1" presStyleIdx="0" presStyleCnt="2"/>
      <dgm:spPr/>
    </dgm:pt>
    <dgm:pt modelId="{4701DA64-3DED-4B7F-80A1-ADFCE091C00F}" type="pres">
      <dgm:prSet presAssocID="{48ADFC76-64FD-46A2-94C5-8CE5EDA5BA9E}" presName="vertSpace2" presStyleLbl="node1" presStyleIdx="0" presStyleCnt="2"/>
      <dgm:spPr/>
    </dgm:pt>
    <dgm:pt modelId="{A2B8A0F2-8608-44E5-9E8B-6A5225A1440B}" type="pres">
      <dgm:prSet presAssocID="{48ADFC76-64FD-46A2-94C5-8CE5EDA5BA9E}" presName="circle2" presStyleLbl="node1" presStyleIdx="1" presStyleCnt="2"/>
      <dgm:spPr/>
    </dgm:pt>
    <dgm:pt modelId="{483BF9CD-5025-4828-8708-50AE819FAFEF}" type="pres">
      <dgm:prSet presAssocID="{48ADFC76-64FD-46A2-94C5-8CE5EDA5BA9E}" presName="rect2" presStyleLbl="alignAcc1" presStyleIdx="1" presStyleCnt="2"/>
      <dgm:spPr/>
    </dgm:pt>
    <dgm:pt modelId="{C8AB7077-6904-476B-A924-B73630E0AA62}" type="pres">
      <dgm:prSet presAssocID="{5A151137-7567-4BCA-B070-6EFED3C109F4}" presName="rect1ParTxNoCh" presStyleLbl="alignAcc1" presStyleIdx="1" presStyleCnt="2">
        <dgm:presLayoutVars>
          <dgm:chMax val="1"/>
          <dgm:bulletEnabled val="1"/>
        </dgm:presLayoutVars>
      </dgm:prSet>
      <dgm:spPr/>
    </dgm:pt>
    <dgm:pt modelId="{F13FECAB-F147-43D7-A8DB-170ED4879B11}" type="pres">
      <dgm:prSet presAssocID="{48ADFC76-64FD-46A2-94C5-8CE5EDA5BA9E}" presName="rect2ParTxNoCh" presStyleLbl="alignAcc1" presStyleIdx="1" presStyleCnt="2">
        <dgm:presLayoutVars>
          <dgm:chMax val="1"/>
          <dgm:bulletEnabled val="1"/>
        </dgm:presLayoutVars>
      </dgm:prSet>
      <dgm:spPr/>
    </dgm:pt>
  </dgm:ptLst>
  <dgm:cxnLst>
    <dgm:cxn modelId="{87E93C05-5712-4511-B4C7-12834F0F33C4}" type="presOf" srcId="{5A151137-7567-4BCA-B070-6EFED3C109F4}" destId="{8451E157-CF9B-4EA7-B0FC-F0E990F07D62}" srcOrd="0" destOrd="0" presId="urn:microsoft.com/office/officeart/2005/8/layout/target3"/>
    <dgm:cxn modelId="{3990E907-654C-4D4A-8160-8CCABCAA8D4D}" type="presOf" srcId="{6EE1C491-090E-4721-81C4-3D6A58EB393D}" destId="{7D4C34DC-CD9B-4AF9-A01A-4F34BED3C88F}" srcOrd="0" destOrd="0" presId="urn:microsoft.com/office/officeart/2005/8/layout/target3"/>
    <dgm:cxn modelId="{EC16534D-447E-4393-B831-2DA32C038814}" type="presOf" srcId="{5A151137-7567-4BCA-B070-6EFED3C109F4}" destId="{C8AB7077-6904-476B-A924-B73630E0AA62}" srcOrd="1" destOrd="0" presId="urn:microsoft.com/office/officeart/2005/8/layout/target3"/>
    <dgm:cxn modelId="{857B3A6F-A145-4160-AD59-BAC1477B1405}" type="presOf" srcId="{48ADFC76-64FD-46A2-94C5-8CE5EDA5BA9E}" destId="{F13FECAB-F147-43D7-A8DB-170ED4879B11}" srcOrd="1" destOrd="0" presId="urn:microsoft.com/office/officeart/2005/8/layout/target3"/>
    <dgm:cxn modelId="{377DD579-F9B2-4077-B043-8FBBB5F42F6B}" srcId="{6EE1C491-090E-4721-81C4-3D6A58EB393D}" destId="{5A151137-7567-4BCA-B070-6EFED3C109F4}" srcOrd="0" destOrd="0" parTransId="{89203C1E-137F-4010-B295-A96D4F7D2BC9}" sibTransId="{9B58B3B6-BD06-4816-81CD-3A324747A46D}"/>
    <dgm:cxn modelId="{02DAFCDB-5EC4-4C99-80B8-429ECBC19548}" srcId="{6EE1C491-090E-4721-81C4-3D6A58EB393D}" destId="{48ADFC76-64FD-46A2-94C5-8CE5EDA5BA9E}" srcOrd="1" destOrd="0" parTransId="{C4D89641-A646-4885-B85A-4622F246B6F7}" sibTransId="{8FF7B0A9-2099-4BC8-A6DF-EB52ACD89BB7}"/>
    <dgm:cxn modelId="{653EA6EA-5BFE-4821-A4E4-F0160980ED69}" type="presOf" srcId="{48ADFC76-64FD-46A2-94C5-8CE5EDA5BA9E}" destId="{483BF9CD-5025-4828-8708-50AE819FAFEF}" srcOrd="0" destOrd="0" presId="urn:microsoft.com/office/officeart/2005/8/layout/target3"/>
    <dgm:cxn modelId="{B1C7F655-AF8A-4E49-AAD8-ED2DE43C0290}" type="presParOf" srcId="{7D4C34DC-CD9B-4AF9-A01A-4F34BED3C88F}" destId="{899D6804-8C1D-42CC-A6F4-BA3A0C850FAD}" srcOrd="0" destOrd="0" presId="urn:microsoft.com/office/officeart/2005/8/layout/target3"/>
    <dgm:cxn modelId="{687F4427-841B-4442-AD3E-D7167C4589C1}" type="presParOf" srcId="{7D4C34DC-CD9B-4AF9-A01A-4F34BED3C88F}" destId="{1C5BE1DC-A993-487D-9D84-6BB41ACA24EF}" srcOrd="1" destOrd="0" presId="urn:microsoft.com/office/officeart/2005/8/layout/target3"/>
    <dgm:cxn modelId="{7215DEE1-BF0C-4E62-9175-9D739BD50055}" type="presParOf" srcId="{7D4C34DC-CD9B-4AF9-A01A-4F34BED3C88F}" destId="{8451E157-CF9B-4EA7-B0FC-F0E990F07D62}" srcOrd="2" destOrd="0" presId="urn:microsoft.com/office/officeart/2005/8/layout/target3"/>
    <dgm:cxn modelId="{561BD755-EEF6-451A-BA75-F3B87BD74E39}" type="presParOf" srcId="{7D4C34DC-CD9B-4AF9-A01A-4F34BED3C88F}" destId="{4701DA64-3DED-4B7F-80A1-ADFCE091C00F}" srcOrd="3" destOrd="0" presId="urn:microsoft.com/office/officeart/2005/8/layout/target3"/>
    <dgm:cxn modelId="{106D94C8-1ADD-409B-B49A-EA0F12016BB8}" type="presParOf" srcId="{7D4C34DC-CD9B-4AF9-A01A-4F34BED3C88F}" destId="{A2B8A0F2-8608-44E5-9E8B-6A5225A1440B}" srcOrd="4" destOrd="0" presId="urn:microsoft.com/office/officeart/2005/8/layout/target3"/>
    <dgm:cxn modelId="{AE9B0C4C-B981-4616-ABFC-BD0EFBACBD10}" type="presParOf" srcId="{7D4C34DC-CD9B-4AF9-A01A-4F34BED3C88F}" destId="{483BF9CD-5025-4828-8708-50AE819FAFEF}" srcOrd="5" destOrd="0" presId="urn:microsoft.com/office/officeart/2005/8/layout/target3"/>
    <dgm:cxn modelId="{2635D0FD-380B-4108-9A14-203AAB0EC2F6}" type="presParOf" srcId="{7D4C34DC-CD9B-4AF9-A01A-4F34BED3C88F}" destId="{C8AB7077-6904-476B-A924-B73630E0AA62}" srcOrd="6" destOrd="0" presId="urn:microsoft.com/office/officeart/2005/8/layout/target3"/>
    <dgm:cxn modelId="{C3448BB1-D30C-4F76-BF94-B22A218EF973}" type="presParOf" srcId="{7D4C34DC-CD9B-4AF9-A01A-4F34BED3C88F}" destId="{F13FECAB-F147-43D7-A8DB-170ED4879B11}"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222EC1-3742-48F9-A42B-BFE117CA783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kumimoji="1" lang="ja-JP" altLang="en-US"/>
        </a:p>
      </dgm:t>
    </dgm:pt>
    <dgm:pt modelId="{6FB970A2-CB7B-4B7E-B324-C9992F5E2F3D}">
      <dgm:prSet phldrT="[テキスト]" custT="1"/>
      <dgm:spPr>
        <a:solidFill>
          <a:schemeClr val="accent6">
            <a:lumMod val="60000"/>
            <a:lumOff val="4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２～４年目</a:t>
          </a:r>
          <a:endParaRPr kumimoji="1" lang="en-US" altLang="ja-JP" sz="28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汐田総合病院</a:t>
          </a:r>
        </a:p>
      </dgm:t>
    </dgm:pt>
    <dgm:pt modelId="{896E1B8B-75EE-4099-929D-D69A33E69E31}" type="parTrans" cxnId="{5F8DB3EB-2CAF-4104-AC18-05F8F33AF196}">
      <dgm:prSet/>
      <dgm:spPr/>
      <dgm:t>
        <a:bodyPr/>
        <a:lstStyle/>
        <a:p>
          <a:endParaRPr kumimoji="1" lang="ja-JP" altLang="en-US"/>
        </a:p>
      </dgm:t>
    </dgm:pt>
    <dgm:pt modelId="{1F609D8A-16E2-4F59-9EB9-833D65E09D3A}" type="sibTrans" cxnId="{5F8DB3EB-2CAF-4104-AC18-05F8F33AF196}">
      <dgm:prSet/>
      <dgm:spPr/>
      <dgm:t>
        <a:bodyPr/>
        <a:lstStyle/>
        <a:p>
          <a:endParaRPr kumimoji="1" lang="ja-JP" altLang="en-US"/>
        </a:p>
      </dgm:t>
    </dgm:pt>
    <dgm:pt modelId="{0D4ED48C-B3AD-4875-84AD-8F87776B4DDB}">
      <dgm:prSet phldrT="[テキスト]" custT="1"/>
      <dgm:spPr>
        <a:solidFill>
          <a:srgbClr val="FF9999"/>
        </a:solidFill>
      </dgm:spPr>
      <dgm:t>
        <a:bodyPr/>
        <a:lstStyle/>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５</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年</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目</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選</a:t>
          </a:r>
          <a:endParaRPr kumimoji="1" lang="en-US" altLang="ja-JP" sz="2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dirty="0">
              <a:solidFill>
                <a:schemeClr val="tx1"/>
              </a:solidFill>
              <a:latin typeface="ＭＳ Ｐゴシック" panose="020B0600070205080204" pitchFamily="50" charset="-128"/>
              <a:ea typeface="ＭＳ Ｐゴシック" panose="020B0600070205080204" pitchFamily="50" charset="-128"/>
            </a:rPr>
            <a:t>択</a:t>
          </a:r>
        </a:p>
      </dgm:t>
    </dgm:pt>
    <dgm:pt modelId="{A5DD298C-6A1C-4D61-83AB-E9145B1D8D55}" type="parTrans" cxnId="{77D2035A-61B4-4C6A-B0F5-D5DC71A326D2}">
      <dgm:prSet/>
      <dgm:spPr/>
      <dgm:t>
        <a:bodyPr/>
        <a:lstStyle/>
        <a:p>
          <a:endParaRPr kumimoji="1" lang="ja-JP" altLang="en-US"/>
        </a:p>
      </dgm:t>
    </dgm:pt>
    <dgm:pt modelId="{362857E7-2E75-4232-BDB0-052594925493}" type="sibTrans" cxnId="{77D2035A-61B4-4C6A-B0F5-D5DC71A326D2}">
      <dgm:prSet/>
      <dgm:spPr/>
      <dgm:t>
        <a:bodyPr/>
        <a:lstStyle/>
        <a:p>
          <a:endParaRPr kumimoji="1" lang="ja-JP" altLang="en-US"/>
        </a:p>
      </dgm:t>
    </dgm:pt>
    <dgm:pt modelId="{EDA3A0E2-6129-4D06-907C-F94252C78F4E}">
      <dgm:prSet phldrT="[テキスト]" custT="1"/>
      <dgm:spPr>
        <a:solidFill>
          <a:schemeClr val="accent6">
            <a:lumMod val="60000"/>
            <a:lumOff val="4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汐田総合病院</a:t>
          </a:r>
        </a:p>
      </dgm:t>
    </dgm:pt>
    <dgm:pt modelId="{5030F7B1-1FAB-419A-B69C-974EF21AD59F}" type="parTrans" cxnId="{8E0E711A-8F71-435E-BD18-048BA8800D6A}">
      <dgm:prSet/>
      <dgm:spPr/>
      <dgm:t>
        <a:bodyPr/>
        <a:lstStyle/>
        <a:p>
          <a:endParaRPr kumimoji="1" lang="ja-JP" altLang="en-US"/>
        </a:p>
      </dgm:t>
    </dgm:pt>
    <dgm:pt modelId="{E2D759E2-8B1C-4B7D-B91F-B5A8B0AE69E3}" type="sibTrans" cxnId="{8E0E711A-8F71-435E-BD18-048BA8800D6A}">
      <dgm:prSet/>
      <dgm:spPr/>
      <dgm:t>
        <a:bodyPr/>
        <a:lstStyle/>
        <a:p>
          <a:endParaRPr kumimoji="1" lang="ja-JP" altLang="en-US"/>
        </a:p>
      </dgm:t>
    </dgm:pt>
    <dgm:pt modelId="{4B091680-2232-4C37-BB96-51943A0E4764}">
      <dgm:prSet phldrT="[テキスト]" custT="1"/>
      <dgm:spPr>
        <a:solidFill>
          <a:schemeClr val="accent2">
            <a:lumMod val="40000"/>
            <a:lumOff val="60000"/>
          </a:schemeClr>
        </a:solidFill>
      </dgm:spPr>
      <dgm:t>
        <a:bodyPr/>
        <a:lstStyle/>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東部病院</a:t>
          </a:r>
        </a:p>
      </dgm:t>
    </dgm:pt>
    <dgm:pt modelId="{BBE016A6-E37E-4A7E-ADCF-DC5051644378}" type="parTrans" cxnId="{96762986-2D44-444C-9B4E-64699B3F487E}">
      <dgm:prSet/>
      <dgm:spPr/>
      <dgm:t>
        <a:bodyPr/>
        <a:lstStyle/>
        <a:p>
          <a:endParaRPr kumimoji="1" lang="ja-JP" altLang="en-US"/>
        </a:p>
      </dgm:t>
    </dgm:pt>
    <dgm:pt modelId="{E773D019-B8C0-46F0-AEF2-1DEA84D3BEE4}" type="sibTrans" cxnId="{96762986-2D44-444C-9B4E-64699B3F487E}">
      <dgm:prSet/>
      <dgm:spPr/>
      <dgm:t>
        <a:bodyPr/>
        <a:lstStyle/>
        <a:p>
          <a:endParaRPr kumimoji="1" lang="ja-JP" altLang="en-US"/>
        </a:p>
      </dgm:t>
    </dgm:pt>
    <dgm:pt modelId="{3125E93D-3107-44CC-A120-EB5D152819E3}">
      <dgm:prSet phldrT="[テキスト]" custT="1"/>
      <dgm:spPr>
        <a:solidFill>
          <a:schemeClr val="accent2">
            <a:lumMod val="40000"/>
            <a:lumOff val="60000"/>
          </a:schemeClr>
        </a:solidFill>
      </dgm:spPr>
      <dgm:t>
        <a:bodyPr/>
        <a:lstStyle/>
        <a:p>
          <a:r>
            <a:rPr kumimoji="1" lang="en-US" altLang="ja-JP" sz="28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2800" dirty="0">
              <a:solidFill>
                <a:schemeClr val="tx1"/>
              </a:solidFill>
              <a:latin typeface="ＭＳ Ｐゴシック" panose="020B0600070205080204" pitchFamily="50" charset="-128"/>
              <a:ea typeface="ＭＳ Ｐゴシック" panose="020B0600070205080204" pitchFamily="50" charset="-128"/>
            </a:rPr>
            <a:t>年目</a:t>
          </a:r>
          <a:endParaRPr kumimoji="1" lang="en-US" altLang="ja-JP" sz="28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800" dirty="0">
              <a:solidFill>
                <a:schemeClr val="tx1"/>
              </a:solidFill>
              <a:latin typeface="ＭＳ Ｐゴシック" panose="020B0600070205080204" pitchFamily="50" charset="-128"/>
              <a:ea typeface="ＭＳ Ｐゴシック" panose="020B0600070205080204" pitchFamily="50" charset="-128"/>
            </a:rPr>
            <a:t>済生会横浜市東部病院</a:t>
          </a:r>
        </a:p>
      </dgm:t>
    </dgm:pt>
    <dgm:pt modelId="{A2F61F67-33F8-475A-BF22-5D30AA4F2D54}" type="sibTrans" cxnId="{9D3D536B-9707-4887-9C8A-3FD26BFB0398}">
      <dgm:prSet/>
      <dgm:spPr/>
      <dgm:t>
        <a:bodyPr/>
        <a:lstStyle/>
        <a:p>
          <a:endParaRPr kumimoji="1" lang="ja-JP" altLang="en-US"/>
        </a:p>
      </dgm:t>
    </dgm:pt>
    <dgm:pt modelId="{D1F58259-B5FB-4A8E-9F73-4B65E01B5DC7}" type="parTrans" cxnId="{9D3D536B-9707-4887-9C8A-3FD26BFB0398}">
      <dgm:prSet/>
      <dgm:spPr/>
      <dgm:t>
        <a:bodyPr/>
        <a:lstStyle/>
        <a:p>
          <a:endParaRPr kumimoji="1" lang="ja-JP" altLang="en-US"/>
        </a:p>
      </dgm:t>
    </dgm:pt>
    <dgm:pt modelId="{29ECDD52-732C-498F-8FB5-CC013A5EC83B}" type="pres">
      <dgm:prSet presAssocID="{3B222EC1-3742-48F9-A42B-BFE117CA783D}" presName="CompostProcess" presStyleCnt="0">
        <dgm:presLayoutVars>
          <dgm:dir/>
          <dgm:resizeHandles val="exact"/>
        </dgm:presLayoutVars>
      </dgm:prSet>
      <dgm:spPr/>
    </dgm:pt>
    <dgm:pt modelId="{8A570557-D9DF-43B5-9178-6D2A8664A7DC}" type="pres">
      <dgm:prSet presAssocID="{3B222EC1-3742-48F9-A42B-BFE117CA783D}" presName="arrow" presStyleLbl="bgShp" presStyleIdx="0" presStyleCnt="1" custScaleX="117124" custLinFactNeighborX="515" custLinFactNeighborY="18017"/>
      <dgm:spPr/>
    </dgm:pt>
    <dgm:pt modelId="{5B158BAB-FFA5-45A2-931B-D94513CE2FF2}" type="pres">
      <dgm:prSet presAssocID="{3B222EC1-3742-48F9-A42B-BFE117CA783D}" presName="linearProcess" presStyleCnt="0"/>
      <dgm:spPr/>
    </dgm:pt>
    <dgm:pt modelId="{3437E3E9-D0FA-47FD-B632-23F090806A1C}" type="pres">
      <dgm:prSet presAssocID="{3125E93D-3107-44CC-A120-EB5D152819E3}" presName="textNode" presStyleLbl="node1" presStyleIdx="0" presStyleCnt="5" custScaleX="249751" custScaleY="139918" custLinFactX="13372" custLinFactNeighborX="100000" custLinFactNeighborY="-35707">
        <dgm:presLayoutVars>
          <dgm:bulletEnabled val="1"/>
        </dgm:presLayoutVars>
      </dgm:prSet>
      <dgm:spPr/>
    </dgm:pt>
    <dgm:pt modelId="{88AEF969-301A-40C5-BAFC-3D5647204074}" type="pres">
      <dgm:prSet presAssocID="{A2F61F67-33F8-475A-BF22-5D30AA4F2D54}" presName="sibTrans" presStyleCnt="0"/>
      <dgm:spPr/>
    </dgm:pt>
    <dgm:pt modelId="{2DD4EF2A-69D6-47C3-8C25-BD47E51DDF8C}" type="pres">
      <dgm:prSet presAssocID="{6FB970A2-CB7B-4B7E-B324-C9992F5E2F3D}" presName="textNode" presStyleLbl="node1" presStyleIdx="1" presStyleCnt="5" custScaleX="331021" custScaleY="112035" custLinFactX="21287" custLinFactNeighborX="100000" custLinFactNeighborY="33878">
        <dgm:presLayoutVars>
          <dgm:bulletEnabled val="1"/>
        </dgm:presLayoutVars>
      </dgm:prSet>
      <dgm:spPr/>
    </dgm:pt>
    <dgm:pt modelId="{2541535B-E6A1-4834-BD54-31C76153435A}" type="pres">
      <dgm:prSet presAssocID="{1F609D8A-16E2-4F59-9EB9-833D65E09D3A}" presName="sibTrans" presStyleCnt="0"/>
      <dgm:spPr/>
    </dgm:pt>
    <dgm:pt modelId="{E8700D76-AB27-4507-9997-43EEE1CAD2A9}" type="pres">
      <dgm:prSet presAssocID="{0D4ED48C-B3AD-4875-84AD-8F87776B4DDB}" presName="textNode" presStyleLbl="node1" presStyleIdx="2" presStyleCnt="5" custScaleY="174075" custLinFactX="41018" custLinFactNeighborX="100000" custLinFactNeighborY="-7161">
        <dgm:presLayoutVars>
          <dgm:bulletEnabled val="1"/>
        </dgm:presLayoutVars>
      </dgm:prSet>
      <dgm:spPr/>
    </dgm:pt>
    <dgm:pt modelId="{4EA7D3FD-A463-456E-9BA4-F3FDDC56F8C5}" type="pres">
      <dgm:prSet presAssocID="{362857E7-2E75-4232-BDB0-052594925493}" presName="sibTrans" presStyleCnt="0"/>
      <dgm:spPr/>
    </dgm:pt>
    <dgm:pt modelId="{5C7584E9-883B-40F5-87D7-63B7113BEDFE}" type="pres">
      <dgm:prSet presAssocID="{EDA3A0E2-6129-4D06-907C-F94252C78F4E}" presName="textNode" presStyleLbl="node1" presStyleIdx="3" presStyleCnt="5" custScaleY="126376" custLinFactX="61887" custLinFactNeighborX="100000" custLinFactNeighborY="53586">
        <dgm:presLayoutVars>
          <dgm:bulletEnabled val="1"/>
        </dgm:presLayoutVars>
      </dgm:prSet>
      <dgm:spPr/>
    </dgm:pt>
    <dgm:pt modelId="{47FD068A-AB4A-427B-BDF6-D743B3C5B597}" type="pres">
      <dgm:prSet presAssocID="{E2D759E2-8B1C-4B7D-B91F-B5A8B0AE69E3}" presName="sibTrans" presStyleCnt="0"/>
      <dgm:spPr/>
    </dgm:pt>
    <dgm:pt modelId="{04DA4EBB-CC67-466B-BE0B-BFD3865F9D34}" type="pres">
      <dgm:prSet presAssocID="{4B091680-2232-4C37-BB96-51943A0E4764}" presName="textNode" presStyleLbl="node1" presStyleIdx="4" presStyleCnt="5" custLinFactX="-22755" custLinFactNeighborX="-100000" custLinFactNeighborY="-75797">
        <dgm:presLayoutVars>
          <dgm:bulletEnabled val="1"/>
        </dgm:presLayoutVars>
      </dgm:prSet>
      <dgm:spPr/>
    </dgm:pt>
  </dgm:ptLst>
  <dgm:cxnLst>
    <dgm:cxn modelId="{5C3EB516-48C4-48AC-873A-F3734BE71A4B}" type="presOf" srcId="{EDA3A0E2-6129-4D06-907C-F94252C78F4E}" destId="{5C7584E9-883B-40F5-87D7-63B7113BEDFE}" srcOrd="0" destOrd="0" presId="urn:microsoft.com/office/officeart/2005/8/layout/hProcess9"/>
    <dgm:cxn modelId="{8E0E711A-8F71-435E-BD18-048BA8800D6A}" srcId="{3B222EC1-3742-48F9-A42B-BFE117CA783D}" destId="{EDA3A0E2-6129-4D06-907C-F94252C78F4E}" srcOrd="3" destOrd="0" parTransId="{5030F7B1-1FAB-419A-B69C-974EF21AD59F}" sibTransId="{E2D759E2-8B1C-4B7D-B91F-B5A8B0AE69E3}"/>
    <dgm:cxn modelId="{72E89129-5839-4690-8EDA-E85DCCD4C312}" type="presOf" srcId="{3B222EC1-3742-48F9-A42B-BFE117CA783D}" destId="{29ECDD52-732C-498F-8FB5-CC013A5EC83B}" srcOrd="0" destOrd="0" presId="urn:microsoft.com/office/officeart/2005/8/layout/hProcess9"/>
    <dgm:cxn modelId="{9D3D536B-9707-4887-9C8A-3FD26BFB0398}" srcId="{3B222EC1-3742-48F9-A42B-BFE117CA783D}" destId="{3125E93D-3107-44CC-A120-EB5D152819E3}" srcOrd="0" destOrd="0" parTransId="{D1F58259-B5FB-4A8E-9F73-4B65E01B5DC7}" sibTransId="{A2F61F67-33F8-475A-BF22-5D30AA4F2D54}"/>
    <dgm:cxn modelId="{77D2035A-61B4-4C6A-B0F5-D5DC71A326D2}" srcId="{3B222EC1-3742-48F9-A42B-BFE117CA783D}" destId="{0D4ED48C-B3AD-4875-84AD-8F87776B4DDB}" srcOrd="2" destOrd="0" parTransId="{A5DD298C-6A1C-4D61-83AB-E9145B1D8D55}" sibTransId="{362857E7-2E75-4232-BDB0-052594925493}"/>
    <dgm:cxn modelId="{96762986-2D44-444C-9B4E-64699B3F487E}" srcId="{3B222EC1-3742-48F9-A42B-BFE117CA783D}" destId="{4B091680-2232-4C37-BB96-51943A0E4764}" srcOrd="4" destOrd="0" parTransId="{BBE016A6-E37E-4A7E-ADCF-DC5051644378}" sibTransId="{E773D019-B8C0-46F0-AEF2-1DEA84D3BEE4}"/>
    <dgm:cxn modelId="{7427CCA7-73B8-4C1D-A1D1-02F3DA966948}" type="presOf" srcId="{0D4ED48C-B3AD-4875-84AD-8F87776B4DDB}" destId="{E8700D76-AB27-4507-9997-43EEE1CAD2A9}" srcOrd="0" destOrd="0" presId="urn:microsoft.com/office/officeart/2005/8/layout/hProcess9"/>
    <dgm:cxn modelId="{C4CC74AD-D5CF-4BAD-8D2A-C121B0DF6BDB}" type="presOf" srcId="{4B091680-2232-4C37-BB96-51943A0E4764}" destId="{04DA4EBB-CC67-466B-BE0B-BFD3865F9D34}" srcOrd="0" destOrd="0" presId="urn:microsoft.com/office/officeart/2005/8/layout/hProcess9"/>
    <dgm:cxn modelId="{2C6779B3-BBDB-42B4-A864-EA554F4C8871}" type="presOf" srcId="{3125E93D-3107-44CC-A120-EB5D152819E3}" destId="{3437E3E9-D0FA-47FD-B632-23F090806A1C}" srcOrd="0" destOrd="0" presId="urn:microsoft.com/office/officeart/2005/8/layout/hProcess9"/>
    <dgm:cxn modelId="{3D98ECE3-7201-4E77-A3DA-ABA8E1D9BB8F}" type="presOf" srcId="{6FB970A2-CB7B-4B7E-B324-C9992F5E2F3D}" destId="{2DD4EF2A-69D6-47C3-8C25-BD47E51DDF8C}" srcOrd="0" destOrd="0" presId="urn:microsoft.com/office/officeart/2005/8/layout/hProcess9"/>
    <dgm:cxn modelId="{5F8DB3EB-2CAF-4104-AC18-05F8F33AF196}" srcId="{3B222EC1-3742-48F9-A42B-BFE117CA783D}" destId="{6FB970A2-CB7B-4B7E-B324-C9992F5E2F3D}" srcOrd="1" destOrd="0" parTransId="{896E1B8B-75EE-4099-929D-D69A33E69E31}" sibTransId="{1F609D8A-16E2-4F59-9EB9-833D65E09D3A}"/>
    <dgm:cxn modelId="{1F20E440-F907-437D-B6CB-CCFCE62A51F3}" type="presParOf" srcId="{29ECDD52-732C-498F-8FB5-CC013A5EC83B}" destId="{8A570557-D9DF-43B5-9178-6D2A8664A7DC}" srcOrd="0" destOrd="0" presId="urn:microsoft.com/office/officeart/2005/8/layout/hProcess9"/>
    <dgm:cxn modelId="{382FAAFA-D56F-464C-8632-3CD0D2454E9A}" type="presParOf" srcId="{29ECDD52-732C-498F-8FB5-CC013A5EC83B}" destId="{5B158BAB-FFA5-45A2-931B-D94513CE2FF2}" srcOrd="1" destOrd="0" presId="urn:microsoft.com/office/officeart/2005/8/layout/hProcess9"/>
    <dgm:cxn modelId="{BB61810C-4AED-450B-89D9-8F47063C5519}" type="presParOf" srcId="{5B158BAB-FFA5-45A2-931B-D94513CE2FF2}" destId="{3437E3E9-D0FA-47FD-B632-23F090806A1C}" srcOrd="0" destOrd="0" presId="urn:microsoft.com/office/officeart/2005/8/layout/hProcess9"/>
    <dgm:cxn modelId="{B4EFA89B-6F74-4E7F-8497-3FD394B77578}" type="presParOf" srcId="{5B158BAB-FFA5-45A2-931B-D94513CE2FF2}" destId="{88AEF969-301A-40C5-BAFC-3D5647204074}" srcOrd="1" destOrd="0" presId="urn:microsoft.com/office/officeart/2005/8/layout/hProcess9"/>
    <dgm:cxn modelId="{7B487583-6AF5-4870-8792-63ADD26131EF}" type="presParOf" srcId="{5B158BAB-FFA5-45A2-931B-D94513CE2FF2}" destId="{2DD4EF2A-69D6-47C3-8C25-BD47E51DDF8C}" srcOrd="2" destOrd="0" presId="urn:microsoft.com/office/officeart/2005/8/layout/hProcess9"/>
    <dgm:cxn modelId="{620FF3F0-E3C9-4C53-BCBF-07FA8E42BE8D}" type="presParOf" srcId="{5B158BAB-FFA5-45A2-931B-D94513CE2FF2}" destId="{2541535B-E6A1-4834-BD54-31C76153435A}" srcOrd="3" destOrd="0" presId="urn:microsoft.com/office/officeart/2005/8/layout/hProcess9"/>
    <dgm:cxn modelId="{28F36145-CE52-402A-A1F4-3D6110E68DCE}" type="presParOf" srcId="{5B158BAB-FFA5-45A2-931B-D94513CE2FF2}" destId="{E8700D76-AB27-4507-9997-43EEE1CAD2A9}" srcOrd="4" destOrd="0" presId="urn:microsoft.com/office/officeart/2005/8/layout/hProcess9"/>
    <dgm:cxn modelId="{B397AC33-7560-4EF0-9C28-678937D6A3A9}" type="presParOf" srcId="{5B158BAB-FFA5-45A2-931B-D94513CE2FF2}" destId="{4EA7D3FD-A463-456E-9BA4-F3FDDC56F8C5}" srcOrd="5" destOrd="0" presId="urn:microsoft.com/office/officeart/2005/8/layout/hProcess9"/>
    <dgm:cxn modelId="{27B7B183-5DD4-44D4-85AE-BC0F403D2BC7}" type="presParOf" srcId="{5B158BAB-FFA5-45A2-931B-D94513CE2FF2}" destId="{5C7584E9-883B-40F5-87D7-63B7113BEDFE}" srcOrd="6" destOrd="0" presId="urn:microsoft.com/office/officeart/2005/8/layout/hProcess9"/>
    <dgm:cxn modelId="{23B05444-678D-47A3-AC64-8DE82ACBAE0A}" type="presParOf" srcId="{5B158BAB-FFA5-45A2-931B-D94513CE2FF2}" destId="{47FD068A-AB4A-427B-BDF6-D743B3C5B597}" srcOrd="7" destOrd="0" presId="urn:microsoft.com/office/officeart/2005/8/layout/hProcess9"/>
    <dgm:cxn modelId="{2A9412F8-D256-49AF-88F5-78A0A9DA4BBC}" type="presParOf" srcId="{5B158BAB-FFA5-45A2-931B-D94513CE2FF2}" destId="{04DA4EBB-CC67-466B-BE0B-BFD3865F9D34}" srcOrd="8"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B222EC1-3742-48F9-A42B-BFE117CA783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kumimoji="1" lang="ja-JP" altLang="en-US"/>
        </a:p>
      </dgm:t>
    </dgm:pt>
    <dgm:pt modelId="{3125E93D-3107-44CC-A120-EB5D152819E3}">
      <dgm:prSet phldrT="[テキスト]" custT="1"/>
      <dgm:spPr>
        <a:solidFill>
          <a:schemeClr val="accent2">
            <a:lumMod val="40000"/>
            <a:lumOff val="6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１～２年目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dgm:t>
    </dgm:pt>
    <dgm:pt modelId="{D1F58259-B5FB-4A8E-9F73-4B65E01B5DC7}" type="parTrans" cxnId="{9D3D536B-9707-4887-9C8A-3FD26BFB0398}">
      <dgm:prSet/>
      <dgm:spPr/>
      <dgm:t>
        <a:bodyPr/>
        <a:lstStyle/>
        <a:p>
          <a:endParaRPr kumimoji="1" lang="ja-JP" altLang="en-US"/>
        </a:p>
      </dgm:t>
    </dgm:pt>
    <dgm:pt modelId="{A2F61F67-33F8-475A-BF22-5D30AA4F2D54}" type="sibTrans" cxnId="{9D3D536B-9707-4887-9C8A-3FD26BFB0398}">
      <dgm:prSet/>
      <dgm:spPr/>
      <dgm:t>
        <a:bodyPr/>
        <a:lstStyle/>
        <a:p>
          <a:endParaRPr kumimoji="1" lang="ja-JP" altLang="en-US"/>
        </a:p>
      </dgm:t>
    </dgm:pt>
    <dgm:pt modelId="{6FB970A2-CB7B-4B7E-B324-C9992F5E2F3D}">
      <dgm:prSet phldrT="[テキスト]" custT="1"/>
      <dgm:spPr>
        <a:solidFill>
          <a:schemeClr val="accent6">
            <a:lumMod val="60000"/>
            <a:lumOff val="4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３年目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済生会横浜市</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東部病院</a:t>
          </a:r>
        </a:p>
      </dgm:t>
    </dgm:pt>
    <dgm:pt modelId="{896E1B8B-75EE-4099-929D-D69A33E69E31}" type="parTrans" cxnId="{5F8DB3EB-2CAF-4104-AC18-05F8F33AF196}">
      <dgm:prSet/>
      <dgm:spPr/>
      <dgm:t>
        <a:bodyPr/>
        <a:lstStyle/>
        <a:p>
          <a:endParaRPr kumimoji="1" lang="ja-JP" altLang="en-US"/>
        </a:p>
      </dgm:t>
    </dgm:pt>
    <dgm:pt modelId="{1F609D8A-16E2-4F59-9EB9-833D65E09D3A}" type="sibTrans" cxnId="{5F8DB3EB-2CAF-4104-AC18-05F8F33AF196}">
      <dgm:prSet/>
      <dgm:spPr/>
      <dgm:t>
        <a:bodyPr/>
        <a:lstStyle/>
        <a:p>
          <a:endParaRPr kumimoji="1" lang="ja-JP" altLang="en-US"/>
        </a:p>
      </dgm:t>
    </dgm:pt>
    <dgm:pt modelId="{5EF157B2-4895-4E2F-B278-7A57090CF464}">
      <dgm:prSet phldrT="[テキスト]" custT="1"/>
      <dgm:spPr>
        <a:solidFill>
          <a:schemeClr val="accent2">
            <a:lumMod val="60000"/>
            <a:lumOff val="40000"/>
          </a:schemeClr>
        </a:solidFill>
      </dgm:spPr>
      <dgm:t>
        <a:bodyPr/>
        <a:lstStyle/>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４年目</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400"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2000" b="0" dirty="0">
              <a:solidFill>
                <a:schemeClr val="tx1"/>
              </a:solidFill>
              <a:latin typeface="ＭＳ Ｐゴシック" panose="020B0600070205080204" pitchFamily="50" charset="-128"/>
              <a:ea typeface="ＭＳ Ｐゴシック" panose="020B0600070205080204" pitchFamily="50" charset="-128"/>
            </a:rPr>
            <a:t>診療所・老健・訪問看護</a:t>
          </a:r>
          <a:endParaRPr kumimoji="1" lang="en-US" altLang="ja-JP" sz="2000" b="0" dirty="0">
            <a:solidFill>
              <a:schemeClr val="tx1"/>
            </a:solidFill>
            <a:latin typeface="ＭＳ Ｐゴシック" panose="020B0600070205080204" pitchFamily="50" charset="-128"/>
            <a:ea typeface="ＭＳ Ｐゴシック" panose="020B0600070205080204" pitchFamily="50" charset="-128"/>
          </a:endParaRPr>
        </a:p>
      </dgm:t>
    </dgm:pt>
    <dgm:pt modelId="{331058C1-B65C-4768-8647-9A5FCF32DC56}" type="parTrans" cxnId="{F02D4D79-0033-4624-BB7D-8912309EBF16}">
      <dgm:prSet/>
      <dgm:spPr/>
      <dgm:t>
        <a:bodyPr/>
        <a:lstStyle/>
        <a:p>
          <a:endParaRPr kumimoji="1" lang="ja-JP" altLang="en-US"/>
        </a:p>
      </dgm:t>
    </dgm:pt>
    <dgm:pt modelId="{592C0634-8E8F-4370-9DB9-0BCCC5013687}" type="sibTrans" cxnId="{F02D4D79-0033-4624-BB7D-8912309EBF16}">
      <dgm:prSet/>
      <dgm:spPr/>
      <dgm:t>
        <a:bodyPr/>
        <a:lstStyle/>
        <a:p>
          <a:endParaRPr kumimoji="1" lang="ja-JP" altLang="en-US"/>
        </a:p>
      </dgm:t>
    </dgm:pt>
    <dgm:pt modelId="{1805F611-C5D1-4954-83A7-A0F719CCF175}">
      <dgm:prSet phldrT="[テキスト]"/>
      <dgm:spPr>
        <a:solidFill>
          <a:srgbClr val="FFFF00"/>
        </a:solidFill>
        <a:ln>
          <a:solidFill>
            <a:schemeClr val="bg1"/>
          </a:solidFill>
        </a:ln>
      </dgm:spPr>
      <dgm:t>
        <a:bodyPr/>
        <a:lstStyle/>
        <a:p>
          <a:r>
            <a:rPr kumimoji="1" lang="ja-JP" altLang="en-US" b="1" dirty="0">
              <a:solidFill>
                <a:schemeClr val="tx1"/>
              </a:solidFill>
              <a:latin typeface="ＭＳ Ｐゴシック" panose="020B0600070205080204" pitchFamily="50" charset="-128"/>
              <a:ea typeface="ＭＳ Ｐゴシック" panose="020B0600070205080204" pitchFamily="50" charset="-128"/>
            </a:rPr>
            <a:t>５年目</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b="1" dirty="0">
              <a:solidFill>
                <a:schemeClr val="tx1"/>
              </a:solidFill>
              <a:latin typeface="ＭＳ Ｐゴシック" panose="020B0600070205080204" pitchFamily="50" charset="-128"/>
              <a:ea typeface="ＭＳ Ｐゴシック" panose="020B0600070205080204" pitchFamily="50" charset="-128"/>
            </a:rPr>
            <a:t>他施設選択</a:t>
          </a: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dgm:t>
    </dgm:pt>
    <dgm:pt modelId="{5B707E3B-B239-4F07-86EE-FE1E1BF9AD4F}" type="parTrans" cxnId="{DF330CB2-42F8-4E7A-A113-4A3F9F59CEAD}">
      <dgm:prSet/>
      <dgm:spPr/>
      <dgm:t>
        <a:bodyPr/>
        <a:lstStyle/>
        <a:p>
          <a:endParaRPr kumimoji="1" lang="ja-JP" altLang="en-US"/>
        </a:p>
      </dgm:t>
    </dgm:pt>
    <dgm:pt modelId="{51576DE6-589B-4619-8CC7-C797EEF8747D}" type="sibTrans" cxnId="{DF330CB2-42F8-4E7A-A113-4A3F9F59CEAD}">
      <dgm:prSet/>
      <dgm:spPr/>
      <dgm:t>
        <a:bodyPr/>
        <a:lstStyle/>
        <a:p>
          <a:endParaRPr kumimoji="1" lang="ja-JP" altLang="en-US"/>
        </a:p>
      </dgm:t>
    </dgm:pt>
    <dgm:pt modelId="{29ECDD52-732C-498F-8FB5-CC013A5EC83B}" type="pres">
      <dgm:prSet presAssocID="{3B222EC1-3742-48F9-A42B-BFE117CA783D}" presName="CompostProcess" presStyleCnt="0">
        <dgm:presLayoutVars>
          <dgm:dir/>
          <dgm:resizeHandles val="exact"/>
        </dgm:presLayoutVars>
      </dgm:prSet>
      <dgm:spPr/>
    </dgm:pt>
    <dgm:pt modelId="{8A570557-D9DF-43B5-9178-6D2A8664A7DC}" type="pres">
      <dgm:prSet presAssocID="{3B222EC1-3742-48F9-A42B-BFE117CA783D}" presName="arrow" presStyleLbl="bgShp" presStyleIdx="0" presStyleCnt="1" custScaleX="110655" custLinFactNeighborX="-526" custLinFactNeighborY="-450"/>
      <dgm:spPr/>
    </dgm:pt>
    <dgm:pt modelId="{5B158BAB-FFA5-45A2-931B-D94513CE2FF2}" type="pres">
      <dgm:prSet presAssocID="{3B222EC1-3742-48F9-A42B-BFE117CA783D}" presName="linearProcess" presStyleCnt="0"/>
      <dgm:spPr/>
    </dgm:pt>
    <dgm:pt modelId="{3437E3E9-D0FA-47FD-B632-23F090806A1C}" type="pres">
      <dgm:prSet presAssocID="{3125E93D-3107-44CC-A120-EB5D152819E3}" presName="textNode" presStyleLbl="node1" presStyleIdx="0" presStyleCnt="4" custScaleX="1428606" custLinFactX="192965" custLinFactNeighborX="200000" custLinFactNeighborY="-39420">
        <dgm:presLayoutVars>
          <dgm:bulletEnabled val="1"/>
        </dgm:presLayoutVars>
      </dgm:prSet>
      <dgm:spPr/>
    </dgm:pt>
    <dgm:pt modelId="{88AEF969-301A-40C5-BAFC-3D5647204074}" type="pres">
      <dgm:prSet presAssocID="{A2F61F67-33F8-475A-BF22-5D30AA4F2D54}" presName="sibTrans" presStyleCnt="0"/>
      <dgm:spPr/>
    </dgm:pt>
    <dgm:pt modelId="{2DD4EF2A-69D6-47C3-8C25-BD47E51DDF8C}" type="pres">
      <dgm:prSet presAssocID="{6FB970A2-CB7B-4B7E-B324-C9992F5E2F3D}" presName="textNode" presStyleLbl="node1" presStyleIdx="1" presStyleCnt="4" custScaleX="1402047" custScaleY="112378" custLinFactX="96749" custLinFactNeighborX="100000" custLinFactNeighborY="66083">
        <dgm:presLayoutVars>
          <dgm:bulletEnabled val="1"/>
        </dgm:presLayoutVars>
      </dgm:prSet>
      <dgm:spPr/>
    </dgm:pt>
    <dgm:pt modelId="{2541535B-E6A1-4834-BD54-31C76153435A}" type="pres">
      <dgm:prSet presAssocID="{1F609D8A-16E2-4F59-9EB9-833D65E09D3A}" presName="sibTrans" presStyleCnt="0"/>
      <dgm:spPr/>
    </dgm:pt>
    <dgm:pt modelId="{500F84C8-A544-45E9-83F2-B96E4A8F6AC3}" type="pres">
      <dgm:prSet presAssocID="{5EF157B2-4895-4E2F-B278-7A57090CF464}" presName="textNode" presStyleLbl="node1" presStyleIdx="2" presStyleCnt="4" custScaleX="1730146" custScaleY="106652" custLinFactX="135717" custLinFactNeighborX="200000" custLinFactNeighborY="72406">
        <dgm:presLayoutVars>
          <dgm:bulletEnabled val="1"/>
        </dgm:presLayoutVars>
      </dgm:prSet>
      <dgm:spPr/>
    </dgm:pt>
    <dgm:pt modelId="{69FF1869-A57C-44AF-B8C2-330212B41E91}" type="pres">
      <dgm:prSet presAssocID="{592C0634-8E8F-4370-9DB9-0BCCC5013687}" presName="sibTrans" presStyleCnt="0"/>
      <dgm:spPr/>
    </dgm:pt>
    <dgm:pt modelId="{A9FB3344-A398-44D4-9E64-FFD4071E68F5}" type="pres">
      <dgm:prSet presAssocID="{1805F611-C5D1-4954-83A7-A0F719CCF175}" presName="textNode" presStyleLbl="node1" presStyleIdx="3" presStyleCnt="4" custScaleX="1302275" custLinFactX="-49809" custLinFactNeighborX="-100000" custLinFactNeighborY="-39005">
        <dgm:presLayoutVars>
          <dgm:bulletEnabled val="1"/>
        </dgm:presLayoutVars>
      </dgm:prSet>
      <dgm:spPr/>
    </dgm:pt>
  </dgm:ptLst>
  <dgm:cxnLst>
    <dgm:cxn modelId="{45735716-74C1-48C8-9389-27AB6811158F}" type="presOf" srcId="{5EF157B2-4895-4E2F-B278-7A57090CF464}" destId="{500F84C8-A544-45E9-83F2-B96E4A8F6AC3}" srcOrd="0" destOrd="0" presId="urn:microsoft.com/office/officeart/2005/8/layout/hProcess9"/>
    <dgm:cxn modelId="{9D3D536B-9707-4887-9C8A-3FD26BFB0398}" srcId="{3B222EC1-3742-48F9-A42B-BFE117CA783D}" destId="{3125E93D-3107-44CC-A120-EB5D152819E3}" srcOrd="0" destOrd="0" parTransId="{D1F58259-B5FB-4A8E-9F73-4B65E01B5DC7}" sibTransId="{A2F61F67-33F8-475A-BF22-5D30AA4F2D54}"/>
    <dgm:cxn modelId="{5A263D71-CE04-4D63-877C-E951474F3481}" type="presOf" srcId="{3B222EC1-3742-48F9-A42B-BFE117CA783D}" destId="{29ECDD52-732C-498F-8FB5-CC013A5EC83B}" srcOrd="0" destOrd="0" presId="urn:microsoft.com/office/officeart/2005/8/layout/hProcess9"/>
    <dgm:cxn modelId="{F02D4D79-0033-4624-BB7D-8912309EBF16}" srcId="{3B222EC1-3742-48F9-A42B-BFE117CA783D}" destId="{5EF157B2-4895-4E2F-B278-7A57090CF464}" srcOrd="2" destOrd="0" parTransId="{331058C1-B65C-4768-8647-9A5FCF32DC56}" sibTransId="{592C0634-8E8F-4370-9DB9-0BCCC5013687}"/>
    <dgm:cxn modelId="{D36BC3AE-E42A-4EF0-BEEF-EA4089A865E5}" type="presOf" srcId="{6FB970A2-CB7B-4B7E-B324-C9992F5E2F3D}" destId="{2DD4EF2A-69D6-47C3-8C25-BD47E51DDF8C}" srcOrd="0" destOrd="0" presId="urn:microsoft.com/office/officeart/2005/8/layout/hProcess9"/>
    <dgm:cxn modelId="{DF330CB2-42F8-4E7A-A113-4A3F9F59CEAD}" srcId="{3B222EC1-3742-48F9-A42B-BFE117CA783D}" destId="{1805F611-C5D1-4954-83A7-A0F719CCF175}" srcOrd="3" destOrd="0" parTransId="{5B707E3B-B239-4F07-86EE-FE1E1BF9AD4F}" sibTransId="{51576DE6-589B-4619-8CC7-C797EEF8747D}"/>
    <dgm:cxn modelId="{38061CD3-433B-4EE4-8248-CF220FF30987}" type="presOf" srcId="{1805F611-C5D1-4954-83A7-A0F719CCF175}" destId="{A9FB3344-A398-44D4-9E64-FFD4071E68F5}" srcOrd="0" destOrd="0" presId="urn:microsoft.com/office/officeart/2005/8/layout/hProcess9"/>
    <dgm:cxn modelId="{7E9E7CE1-BE1F-44A5-AB15-75438E167BDB}" type="presOf" srcId="{3125E93D-3107-44CC-A120-EB5D152819E3}" destId="{3437E3E9-D0FA-47FD-B632-23F090806A1C}" srcOrd="0" destOrd="0" presId="urn:microsoft.com/office/officeart/2005/8/layout/hProcess9"/>
    <dgm:cxn modelId="{5F8DB3EB-2CAF-4104-AC18-05F8F33AF196}" srcId="{3B222EC1-3742-48F9-A42B-BFE117CA783D}" destId="{6FB970A2-CB7B-4B7E-B324-C9992F5E2F3D}" srcOrd="1" destOrd="0" parTransId="{896E1B8B-75EE-4099-929D-D69A33E69E31}" sibTransId="{1F609D8A-16E2-4F59-9EB9-833D65E09D3A}"/>
    <dgm:cxn modelId="{6F896C45-01D1-4F31-B665-9592FE6F316E}" type="presParOf" srcId="{29ECDD52-732C-498F-8FB5-CC013A5EC83B}" destId="{8A570557-D9DF-43B5-9178-6D2A8664A7DC}" srcOrd="0" destOrd="0" presId="urn:microsoft.com/office/officeart/2005/8/layout/hProcess9"/>
    <dgm:cxn modelId="{F95267E7-A3D8-431D-88FC-924E335C95A1}" type="presParOf" srcId="{29ECDD52-732C-498F-8FB5-CC013A5EC83B}" destId="{5B158BAB-FFA5-45A2-931B-D94513CE2FF2}" srcOrd="1" destOrd="0" presId="urn:microsoft.com/office/officeart/2005/8/layout/hProcess9"/>
    <dgm:cxn modelId="{32F193C1-966E-41FF-ABB2-76F2117FFCFF}" type="presParOf" srcId="{5B158BAB-FFA5-45A2-931B-D94513CE2FF2}" destId="{3437E3E9-D0FA-47FD-B632-23F090806A1C}" srcOrd="0" destOrd="0" presId="urn:microsoft.com/office/officeart/2005/8/layout/hProcess9"/>
    <dgm:cxn modelId="{1BB3A936-AE50-4636-B0BB-F5EAAAFC6600}" type="presParOf" srcId="{5B158BAB-FFA5-45A2-931B-D94513CE2FF2}" destId="{88AEF969-301A-40C5-BAFC-3D5647204074}" srcOrd="1" destOrd="0" presId="urn:microsoft.com/office/officeart/2005/8/layout/hProcess9"/>
    <dgm:cxn modelId="{9CE0CB22-EBC1-4748-99CE-D9C16B8F3447}" type="presParOf" srcId="{5B158BAB-FFA5-45A2-931B-D94513CE2FF2}" destId="{2DD4EF2A-69D6-47C3-8C25-BD47E51DDF8C}" srcOrd="2" destOrd="0" presId="urn:microsoft.com/office/officeart/2005/8/layout/hProcess9"/>
    <dgm:cxn modelId="{7A14B26F-2352-4EFB-B45C-5076F777D661}" type="presParOf" srcId="{5B158BAB-FFA5-45A2-931B-D94513CE2FF2}" destId="{2541535B-E6A1-4834-BD54-31C76153435A}" srcOrd="3" destOrd="0" presId="urn:microsoft.com/office/officeart/2005/8/layout/hProcess9"/>
    <dgm:cxn modelId="{183D7B91-7643-4E61-9C72-4DD9889FDBAC}" type="presParOf" srcId="{5B158BAB-FFA5-45A2-931B-D94513CE2FF2}" destId="{500F84C8-A544-45E9-83F2-B96E4A8F6AC3}" srcOrd="4" destOrd="0" presId="urn:microsoft.com/office/officeart/2005/8/layout/hProcess9"/>
    <dgm:cxn modelId="{C4D925FD-FF48-43F7-A3BD-81283EC4AE70}" type="presParOf" srcId="{5B158BAB-FFA5-45A2-931B-D94513CE2FF2}" destId="{69FF1869-A57C-44AF-B8C2-330212B41E91}" srcOrd="5" destOrd="0" presId="urn:microsoft.com/office/officeart/2005/8/layout/hProcess9"/>
    <dgm:cxn modelId="{CC4E2536-5E1B-4D00-B131-548EB42A28F7}" type="presParOf" srcId="{5B158BAB-FFA5-45A2-931B-D94513CE2FF2}" destId="{A9FB3344-A398-44D4-9E64-FFD4071E68F5}" srcOrd="6" destOrd="0" presId="urn:microsoft.com/office/officeart/2005/8/layout/hProcess9"/>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36885-77B7-45E8-B869-BEC6E3CF9F80}">
      <dsp:nvSpPr>
        <dsp:cNvPr id="0" name=""/>
        <dsp:cNvSpPr/>
      </dsp:nvSpPr>
      <dsp:spPr>
        <a:xfrm>
          <a:off x="2807385" y="184428"/>
          <a:ext cx="2527123" cy="2356569"/>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職員不足の補填</a:t>
          </a:r>
        </a:p>
      </dsp:txBody>
      <dsp:txXfrm>
        <a:off x="3144335" y="596828"/>
        <a:ext cx="1853223" cy="1060456"/>
      </dsp:txXfrm>
    </dsp:sp>
    <dsp:sp modelId="{1E8D3342-C7FC-4888-B556-D45DAFFAC615}">
      <dsp:nvSpPr>
        <dsp:cNvPr id="0" name=""/>
        <dsp:cNvSpPr/>
      </dsp:nvSpPr>
      <dsp:spPr>
        <a:xfrm>
          <a:off x="3639584" y="1175431"/>
          <a:ext cx="4171418" cy="3808877"/>
        </a:xfrm>
        <a:prstGeom prst="ellipse">
          <a:avLst/>
        </a:prstGeom>
        <a:solidFill>
          <a:srgbClr val="FF0000">
            <a:alpha val="50000"/>
          </a:srgbClr>
        </a:solid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看護師</a:t>
          </a:r>
          <a:endParaRPr kumimoji="1" lang="en-US" altLang="ja-JP" sz="4000" kern="1200" dirty="0">
            <a:latin typeface="ＭＳ Ｐゴシック" panose="020B0600070205080204" pitchFamily="50" charset="-128"/>
            <a:ea typeface="ＭＳ Ｐゴシック" panose="020B0600070205080204" pitchFamily="50" charset="-128"/>
          </a:endParaRPr>
        </a:p>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キャリア</a:t>
          </a:r>
          <a:endParaRPr kumimoji="1" lang="en-US" altLang="ja-JP" sz="4000" kern="1200" dirty="0">
            <a:latin typeface="ＭＳ Ｐゴシック" panose="020B0600070205080204" pitchFamily="50" charset="-128"/>
            <a:ea typeface="ＭＳ Ｐゴシック" panose="020B0600070205080204" pitchFamily="50" charset="-128"/>
          </a:endParaRPr>
        </a:p>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支援</a:t>
          </a:r>
        </a:p>
      </dsp:txBody>
      <dsp:txXfrm>
        <a:off x="4915343" y="2159390"/>
        <a:ext cx="2502851" cy="2094882"/>
      </dsp:txXfrm>
    </dsp:sp>
    <dsp:sp modelId="{DDFD4D10-098E-4B13-BFC1-003AFD05D056}">
      <dsp:nvSpPr>
        <dsp:cNvPr id="0" name=""/>
        <dsp:cNvSpPr/>
      </dsp:nvSpPr>
      <dsp:spPr>
        <a:xfrm>
          <a:off x="835678" y="1519970"/>
          <a:ext cx="4199209" cy="3619659"/>
        </a:xfrm>
        <a:prstGeom prst="ellipse">
          <a:avLst/>
        </a:prstGeom>
        <a:solidFill>
          <a:srgbClr val="FF0000">
            <a:alpha val="50000"/>
          </a:srgbClr>
        </a:solidFill>
        <a:ln w="571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latin typeface="ＭＳ Ｐゴシック" panose="020B0600070205080204" pitchFamily="50" charset="-128"/>
              <a:ea typeface="ＭＳ Ｐゴシック" panose="020B0600070205080204" pitchFamily="50" charset="-128"/>
            </a:rPr>
            <a:t>地域連携強化</a:t>
          </a:r>
        </a:p>
      </dsp:txBody>
      <dsp:txXfrm>
        <a:off x="1231103" y="2455048"/>
        <a:ext cx="2519525" cy="19908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2517-2838-4F87-90E7-77BE1F9F43CB}">
      <dsp:nvSpPr>
        <dsp:cNvPr id="0" name=""/>
        <dsp:cNvSpPr/>
      </dsp:nvSpPr>
      <dsp:spPr>
        <a:xfrm>
          <a:off x="0" y="0"/>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kumimoji="1" lang="ja-JP" altLang="en-US" sz="4000" b="0" kern="1200" dirty="0">
              <a:latin typeface="ＭＳ Ｐゴシック" panose="020B0600070205080204" pitchFamily="50" charset="-128"/>
              <a:ea typeface="ＭＳ Ｐゴシック" panose="020B0600070205080204" pitchFamily="50" charset="-128"/>
            </a:rPr>
            <a:t>出向者分の人件費負担の増加</a:t>
          </a:r>
        </a:p>
      </dsp:txBody>
      <dsp:txXfrm>
        <a:off x="1997246" y="0"/>
        <a:ext cx="7323356" cy="1331258"/>
      </dsp:txXfrm>
    </dsp:sp>
    <dsp:sp modelId="{17C4C4B8-300A-4499-877A-9FB867F648DD}">
      <dsp:nvSpPr>
        <dsp:cNvPr id="0" name=""/>
        <dsp:cNvSpPr/>
      </dsp:nvSpPr>
      <dsp:spPr>
        <a:xfrm>
          <a:off x="133125" y="133125"/>
          <a:ext cx="1864120" cy="1065006"/>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F8A6FF-EA2B-458D-98BD-A9FDDC743607}">
      <dsp:nvSpPr>
        <dsp:cNvPr id="0" name=""/>
        <dsp:cNvSpPr/>
      </dsp:nvSpPr>
      <dsp:spPr>
        <a:xfrm>
          <a:off x="0" y="1464384"/>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ja-JP" altLang="en-US" sz="4000" b="0" kern="1200" dirty="0">
              <a:latin typeface="ＭＳ Ｐゴシック" panose="020B0600070205080204" pitchFamily="50" charset="-128"/>
              <a:ea typeface="ＭＳ Ｐゴシック" panose="020B0600070205080204" pitchFamily="50" charset="-128"/>
            </a:rPr>
            <a:t>処遇・身分等の労務整備</a:t>
          </a:r>
          <a:endParaRPr kumimoji="1" lang="ja-JP" altLang="en-US" sz="4000" b="0" kern="1200" dirty="0">
            <a:latin typeface="ＭＳ Ｐゴシック" panose="020B0600070205080204" pitchFamily="50" charset="-128"/>
            <a:ea typeface="ＭＳ Ｐゴシック" panose="020B0600070205080204" pitchFamily="50" charset="-128"/>
          </a:endParaRPr>
        </a:p>
      </dsp:txBody>
      <dsp:txXfrm>
        <a:off x="1997246" y="1464384"/>
        <a:ext cx="7323356" cy="1331258"/>
      </dsp:txXfrm>
    </dsp:sp>
    <dsp:sp modelId="{AB94D62E-FFBB-4B6D-9587-2FB72C010136}">
      <dsp:nvSpPr>
        <dsp:cNvPr id="0" name=""/>
        <dsp:cNvSpPr/>
      </dsp:nvSpPr>
      <dsp:spPr>
        <a:xfrm>
          <a:off x="133125" y="1597510"/>
          <a:ext cx="1864120" cy="1065006"/>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932E4B-8177-43A5-9EEE-1C0E1AAC8065}">
      <dsp:nvSpPr>
        <dsp:cNvPr id="0" name=""/>
        <dsp:cNvSpPr/>
      </dsp:nvSpPr>
      <dsp:spPr>
        <a:xfrm>
          <a:off x="0" y="2928769"/>
          <a:ext cx="9320603" cy="13312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kumimoji="1" lang="ja-JP" altLang="en-US" sz="4000" b="0" i="0" u="none" kern="1200" dirty="0">
              <a:latin typeface="ＭＳ Ｐゴシック" panose="020B0600070205080204" pitchFamily="50" charset="-128"/>
              <a:ea typeface="ＭＳ Ｐゴシック" panose="020B0600070205080204" pitchFamily="50" charset="-128"/>
            </a:rPr>
            <a:t>出向者の代替要員の確保</a:t>
          </a:r>
          <a:endParaRPr lang="ja-JP" altLang="en-US" sz="4000" b="0" i="0" u="none" kern="1200" dirty="0">
            <a:latin typeface="ＭＳ Ｐゴシック" panose="020B0600070205080204" pitchFamily="50" charset="-128"/>
            <a:ea typeface="ＭＳ Ｐゴシック" panose="020B0600070205080204" pitchFamily="50" charset="-128"/>
          </a:endParaRPr>
        </a:p>
      </dsp:txBody>
      <dsp:txXfrm>
        <a:off x="1997246" y="2928769"/>
        <a:ext cx="7323356" cy="1331258"/>
      </dsp:txXfrm>
    </dsp:sp>
    <dsp:sp modelId="{FDA348B9-1E27-4BF9-9B18-01B6D1D83522}">
      <dsp:nvSpPr>
        <dsp:cNvPr id="0" name=""/>
        <dsp:cNvSpPr/>
      </dsp:nvSpPr>
      <dsp:spPr>
        <a:xfrm>
          <a:off x="133125" y="3061895"/>
          <a:ext cx="1864120" cy="1065006"/>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D5900-41BD-4F8C-97FA-BDDEB1538670}">
      <dsp:nvSpPr>
        <dsp:cNvPr id="0" name=""/>
        <dsp:cNvSpPr/>
      </dsp:nvSpPr>
      <dsp:spPr>
        <a:xfrm rot="5400000">
          <a:off x="-104040" y="114265"/>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altLang="ja-JP" sz="1500" kern="1200" dirty="0">
              <a:solidFill>
                <a:schemeClr val="tx1"/>
              </a:solidFill>
            </a:rPr>
            <a:t>2017</a:t>
          </a:r>
          <a:endParaRPr kumimoji="1" lang="ja-JP" altLang="en-US" sz="1500" kern="1200" dirty="0">
            <a:solidFill>
              <a:schemeClr val="tx1"/>
            </a:solidFill>
          </a:endParaRPr>
        </a:p>
      </dsp:txBody>
      <dsp:txXfrm rot="-5400000">
        <a:off x="1" y="252986"/>
        <a:ext cx="485521" cy="208081"/>
      </dsp:txXfrm>
    </dsp:sp>
    <dsp:sp modelId="{D76C0885-C5E9-4924-8F9B-9FDC603AA7DE}">
      <dsp:nvSpPr>
        <dsp:cNvPr id="0" name=""/>
        <dsp:cNvSpPr/>
      </dsp:nvSpPr>
      <dsp:spPr>
        <a:xfrm rot="5400000">
          <a:off x="3989406" y="-3493658"/>
          <a:ext cx="451078"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t>病院間での人材交流　（横浜）　　　　　</a:t>
          </a:r>
          <a:r>
            <a:rPr kumimoji="1" lang="ja-JP" altLang="en-US" sz="1600" kern="1200" dirty="0">
              <a:solidFill>
                <a:srgbClr val="FF0000"/>
              </a:solidFill>
            </a:rPr>
            <a:t>出向元１施設　出向先１施設</a:t>
          </a:r>
          <a:r>
            <a:rPr kumimoji="1" lang="ja-JP" altLang="en-US" sz="1800" kern="1200" dirty="0">
              <a:solidFill>
                <a:srgbClr val="FF0000"/>
              </a:solidFill>
            </a:rPr>
            <a:t>　</a:t>
          </a:r>
          <a:r>
            <a:rPr lang="ja-JP" altLang="en-US" sz="1800" kern="1200" dirty="0"/>
            <a:t>　　</a:t>
          </a:r>
          <a:endParaRPr kumimoji="1" lang="ja-JP" altLang="en-US" sz="1800" kern="1200" dirty="0"/>
        </a:p>
      </dsp:txBody>
      <dsp:txXfrm rot="-5400000">
        <a:off x="485522" y="32246"/>
        <a:ext cx="7436827" cy="407038"/>
      </dsp:txXfrm>
    </dsp:sp>
    <dsp:sp modelId="{8F9D0F0D-BF80-4665-A1A1-DC4FEF0E80C7}">
      <dsp:nvSpPr>
        <dsp:cNvPr id="0" name=""/>
        <dsp:cNvSpPr/>
      </dsp:nvSpPr>
      <dsp:spPr>
        <a:xfrm rot="5400000">
          <a:off x="-104040" y="736008"/>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fontAlgn="b">
            <a:lnSpc>
              <a:spcPct val="70000"/>
            </a:lnSpc>
            <a:spcBef>
              <a:spcPct val="0"/>
            </a:spcBef>
            <a:spcAft>
              <a:spcPct val="35000"/>
            </a:spcAft>
            <a:buNone/>
          </a:pPr>
          <a:r>
            <a:rPr lang="en-US" altLang="ja-JP" sz="1500" kern="1200" dirty="0">
              <a:solidFill>
                <a:schemeClr val="tx1"/>
              </a:solidFill>
            </a:rPr>
            <a:t>  2019.11</a:t>
          </a:r>
          <a:endParaRPr kumimoji="1" lang="ja-JP" altLang="en-US" sz="1500" kern="1200" dirty="0">
            <a:solidFill>
              <a:schemeClr val="tx1"/>
            </a:solidFill>
          </a:endParaRPr>
        </a:p>
      </dsp:txBody>
      <dsp:txXfrm rot="-5400000">
        <a:off x="1" y="874729"/>
        <a:ext cx="485521" cy="208081"/>
      </dsp:txXfrm>
    </dsp:sp>
    <dsp:sp modelId="{DFCFF5A7-4FD7-4ED9-97F5-07DDE10354D5}">
      <dsp:nvSpPr>
        <dsp:cNvPr id="0" name=""/>
        <dsp:cNvSpPr/>
      </dsp:nvSpPr>
      <dsp:spPr>
        <a:xfrm rot="5400000">
          <a:off x="3989524" y="-2872034"/>
          <a:ext cx="450841"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t>第</a:t>
          </a:r>
          <a:r>
            <a:rPr lang="en-US" altLang="ja-JP" sz="1800" kern="1200" dirty="0"/>
            <a:t>1</a:t>
          </a:r>
          <a:r>
            <a:rPr lang="ja-JP" altLang="en-US" sz="1800" kern="1200" dirty="0"/>
            <a:t>回ワーキンググループ発足</a:t>
          </a:r>
          <a:endParaRPr kumimoji="1" lang="ja-JP" altLang="en-US" sz="1800" kern="1200" dirty="0"/>
        </a:p>
      </dsp:txBody>
      <dsp:txXfrm rot="-5400000">
        <a:off x="485521" y="653977"/>
        <a:ext cx="7436839" cy="406825"/>
      </dsp:txXfrm>
    </dsp:sp>
    <dsp:sp modelId="{E3CEF0F5-C3F4-4F1D-ABBC-CD29A43B9B9C}">
      <dsp:nvSpPr>
        <dsp:cNvPr id="0" name=""/>
        <dsp:cNvSpPr/>
      </dsp:nvSpPr>
      <dsp:spPr>
        <a:xfrm rot="5400000">
          <a:off x="-104040" y="1357751"/>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lang="ja-JP" altLang="en-US" sz="1400" kern="1200" dirty="0">
              <a:solidFill>
                <a:schemeClr val="tx1"/>
              </a:solidFill>
            </a:rPr>
            <a:t>　</a:t>
          </a:r>
          <a:r>
            <a:rPr lang="en-US" altLang="ja-JP" sz="1500" kern="1200" dirty="0">
              <a:solidFill>
                <a:schemeClr val="tx1"/>
              </a:solidFill>
            </a:rPr>
            <a:t>2020.7</a:t>
          </a:r>
          <a:r>
            <a:rPr lang="ja-JP" altLang="en-US" sz="1500" kern="1200" dirty="0">
              <a:solidFill>
                <a:schemeClr val="tx1"/>
              </a:solidFill>
            </a:rPr>
            <a:t>～</a:t>
          </a:r>
          <a:endParaRPr kumimoji="1" lang="ja-JP" altLang="en-US" sz="1500" kern="1200" dirty="0">
            <a:solidFill>
              <a:schemeClr val="tx1"/>
            </a:solidFill>
          </a:endParaRPr>
        </a:p>
      </dsp:txBody>
      <dsp:txXfrm rot="-5400000">
        <a:off x="1" y="1496472"/>
        <a:ext cx="485521" cy="208081"/>
      </dsp:txXfrm>
    </dsp:sp>
    <dsp:sp modelId="{8EC0C1A5-CC11-45B1-B834-930410440020}">
      <dsp:nvSpPr>
        <dsp:cNvPr id="0" name=""/>
        <dsp:cNvSpPr/>
      </dsp:nvSpPr>
      <dsp:spPr>
        <a:xfrm rot="5400000">
          <a:off x="3989524" y="-2250291"/>
          <a:ext cx="450841"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行政に陳情（予算要望）開始</a:t>
          </a:r>
          <a:r>
            <a:rPr kumimoji="1" lang="ja-JP" altLang="en-US" sz="1600" kern="1200" dirty="0"/>
            <a:t>・・</a:t>
          </a:r>
          <a:r>
            <a:rPr kumimoji="1" lang="en-US" altLang="ja-JP" sz="1600" kern="1200" dirty="0"/>
            <a:t>2023</a:t>
          </a:r>
          <a:r>
            <a:rPr kumimoji="1" lang="ja-JP" altLang="en-US" sz="1600" kern="1200" dirty="0"/>
            <a:t>年まで計４回</a:t>
          </a:r>
        </a:p>
      </dsp:txBody>
      <dsp:txXfrm rot="-5400000">
        <a:off x="485521" y="1275720"/>
        <a:ext cx="7436839" cy="406825"/>
      </dsp:txXfrm>
    </dsp:sp>
    <dsp:sp modelId="{5AD247F5-4A67-4FB0-9A25-BD575630E518}">
      <dsp:nvSpPr>
        <dsp:cNvPr id="0" name=""/>
        <dsp:cNvSpPr/>
      </dsp:nvSpPr>
      <dsp:spPr>
        <a:xfrm rot="5400000">
          <a:off x="-104040" y="1979494"/>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70000"/>
            </a:lnSpc>
            <a:spcBef>
              <a:spcPct val="0"/>
            </a:spcBef>
            <a:spcAft>
              <a:spcPct val="35000"/>
            </a:spcAft>
            <a:buNone/>
          </a:pPr>
          <a:r>
            <a:rPr lang="en-US" altLang="ja-JP" sz="1500" kern="1200" dirty="0">
              <a:solidFill>
                <a:schemeClr val="tx1"/>
              </a:solidFill>
            </a:rPr>
            <a:t> 2021.6</a:t>
          </a:r>
          <a:endParaRPr kumimoji="1" lang="ja-JP" altLang="en-US" sz="1500" kern="1200" dirty="0">
            <a:solidFill>
              <a:schemeClr val="tx1"/>
            </a:solidFill>
          </a:endParaRPr>
        </a:p>
      </dsp:txBody>
      <dsp:txXfrm rot="-5400000">
        <a:off x="1" y="2118215"/>
        <a:ext cx="485521" cy="208081"/>
      </dsp:txXfrm>
    </dsp:sp>
    <dsp:sp modelId="{850D422E-7B36-4ADD-9069-ED24A2290CEE}">
      <dsp:nvSpPr>
        <dsp:cNvPr id="0" name=""/>
        <dsp:cNvSpPr/>
      </dsp:nvSpPr>
      <dsp:spPr>
        <a:xfrm rot="5400000">
          <a:off x="3989524" y="-1628549"/>
          <a:ext cx="450841"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神奈川県</a:t>
          </a:r>
          <a:r>
            <a:rPr lang="ja-JP" altLang="en-US" sz="1800" kern="1200" dirty="0"/>
            <a:t>保健医療人材課との検討会開始</a:t>
          </a:r>
          <a:endParaRPr kumimoji="1" lang="ja-JP" altLang="en-US" sz="1800" kern="1200" dirty="0"/>
        </a:p>
      </dsp:txBody>
      <dsp:txXfrm rot="-5400000">
        <a:off x="485521" y="1897462"/>
        <a:ext cx="7436839" cy="406825"/>
      </dsp:txXfrm>
    </dsp:sp>
    <dsp:sp modelId="{37774FD1-FAF9-4287-9DEB-D57608515DBF}">
      <dsp:nvSpPr>
        <dsp:cNvPr id="0" name=""/>
        <dsp:cNvSpPr/>
      </dsp:nvSpPr>
      <dsp:spPr>
        <a:xfrm rot="5400000">
          <a:off x="-104040" y="2702444"/>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endParaRPr lang="en-US" altLang="ja-JP" sz="1400" kern="1200" dirty="0">
            <a:solidFill>
              <a:schemeClr val="tx1"/>
            </a:solidFill>
          </a:endParaRPr>
        </a:p>
        <a:p>
          <a:pPr marL="0" lvl="0" indent="0" algn="ctr" defTabSz="622300">
            <a:lnSpc>
              <a:spcPct val="70000"/>
            </a:lnSpc>
            <a:spcBef>
              <a:spcPct val="0"/>
            </a:spcBef>
            <a:spcAft>
              <a:spcPct val="35000"/>
            </a:spcAft>
            <a:buNone/>
          </a:pPr>
          <a:r>
            <a:rPr lang="en-US" altLang="ja-JP" sz="1500" kern="1200" dirty="0">
              <a:solidFill>
                <a:schemeClr val="tx1"/>
              </a:solidFill>
            </a:rPr>
            <a:t>2022.9</a:t>
          </a:r>
          <a:endParaRPr kumimoji="1" lang="ja-JP" altLang="en-US" sz="1500" kern="1200" dirty="0">
            <a:solidFill>
              <a:schemeClr val="tx1"/>
            </a:solidFill>
          </a:endParaRPr>
        </a:p>
      </dsp:txBody>
      <dsp:txXfrm rot="-5400000">
        <a:off x="1" y="2841165"/>
        <a:ext cx="485521" cy="208081"/>
      </dsp:txXfrm>
    </dsp:sp>
    <dsp:sp modelId="{3AB267A2-16D9-4FCE-9294-3FF148DAD7CB}">
      <dsp:nvSpPr>
        <dsp:cNvPr id="0" name=""/>
        <dsp:cNvSpPr/>
      </dsp:nvSpPr>
      <dsp:spPr>
        <a:xfrm rot="5400000">
          <a:off x="3888317" y="-905599"/>
          <a:ext cx="653255"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kumimoji="1" lang="ja-JP" altLang="en-US" sz="1600" kern="1200" dirty="0"/>
            <a:t>神奈川県看護職員の確保及び資質向上推進委員会でかながわ地域看護師　　　　　　　　　　　　　　　　　　　　　　　　　の構想について共有　　　　　　　　　　　      </a:t>
          </a:r>
          <a:r>
            <a:rPr kumimoji="1" lang="ja-JP" altLang="en-US" sz="1600" kern="1200" dirty="0">
              <a:solidFill>
                <a:srgbClr val="FF0000"/>
              </a:solidFill>
            </a:rPr>
            <a:t>出向元２施設　出校先２施設</a:t>
          </a:r>
          <a:endParaRPr kumimoji="1" lang="ja-JP" altLang="en-US" sz="1600" kern="1200" dirty="0"/>
        </a:p>
      </dsp:txBody>
      <dsp:txXfrm rot="-5400000">
        <a:off x="485522" y="2529085"/>
        <a:ext cx="7426958" cy="589477"/>
      </dsp:txXfrm>
    </dsp:sp>
    <dsp:sp modelId="{4380C783-7867-44C8-A95D-74B5915F55B5}">
      <dsp:nvSpPr>
        <dsp:cNvPr id="0" name=""/>
        <dsp:cNvSpPr/>
      </dsp:nvSpPr>
      <dsp:spPr>
        <a:xfrm rot="5400000">
          <a:off x="-104040" y="3324186"/>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kumimoji="1" lang="en-US" altLang="ja-JP" sz="1400" kern="1200" dirty="0">
              <a:solidFill>
                <a:schemeClr val="tx1"/>
              </a:solidFill>
            </a:rPr>
            <a:t> </a:t>
          </a:r>
          <a:r>
            <a:rPr kumimoji="1" lang="en-US" altLang="ja-JP" sz="1500" kern="1200" dirty="0">
              <a:solidFill>
                <a:schemeClr val="tx1"/>
              </a:solidFill>
            </a:rPr>
            <a:t>2024.3</a:t>
          </a:r>
          <a:endParaRPr kumimoji="1" lang="ja-JP" altLang="en-US" sz="1500" kern="1200" dirty="0">
            <a:solidFill>
              <a:schemeClr val="tx1"/>
            </a:solidFill>
          </a:endParaRPr>
        </a:p>
      </dsp:txBody>
      <dsp:txXfrm rot="-5400000">
        <a:off x="1" y="3462907"/>
        <a:ext cx="485521" cy="208081"/>
      </dsp:txXfrm>
    </dsp:sp>
    <dsp:sp modelId="{97722029-3833-4BE1-81B6-791B0036D7E5}">
      <dsp:nvSpPr>
        <dsp:cNvPr id="0" name=""/>
        <dsp:cNvSpPr/>
      </dsp:nvSpPr>
      <dsp:spPr>
        <a:xfrm rot="5400000">
          <a:off x="4020235" y="-283856"/>
          <a:ext cx="389418"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70000"/>
            </a:lnSpc>
            <a:spcBef>
              <a:spcPct val="0"/>
            </a:spcBef>
            <a:spcAft>
              <a:spcPct val="15000"/>
            </a:spcAft>
            <a:buChar char="•"/>
          </a:pPr>
          <a:r>
            <a:rPr kumimoji="1" lang="ja-JP" altLang="en-US" sz="1800" kern="1200" dirty="0"/>
            <a:t>「かながわ地域看護師養成ガイド」完成　 </a:t>
          </a:r>
          <a:r>
            <a:rPr kumimoji="1" lang="ja-JP" altLang="en-US" sz="1600" kern="1200" dirty="0">
              <a:solidFill>
                <a:srgbClr val="FF0000"/>
              </a:solidFill>
            </a:rPr>
            <a:t>出向元２施設　出向先２施設　</a:t>
          </a:r>
        </a:p>
      </dsp:txBody>
      <dsp:txXfrm rot="-5400000">
        <a:off x="485521" y="3269868"/>
        <a:ext cx="7439837" cy="351398"/>
      </dsp:txXfrm>
    </dsp:sp>
    <dsp:sp modelId="{62EF8F16-2BF8-4711-89DF-BCB6AF87396A}">
      <dsp:nvSpPr>
        <dsp:cNvPr id="0" name=""/>
        <dsp:cNvSpPr/>
      </dsp:nvSpPr>
      <dsp:spPr>
        <a:xfrm rot="5400000">
          <a:off x="-104040" y="3945929"/>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70000"/>
            </a:lnSpc>
            <a:spcBef>
              <a:spcPct val="0"/>
            </a:spcBef>
            <a:spcAft>
              <a:spcPct val="35000"/>
            </a:spcAft>
            <a:buNone/>
          </a:pPr>
          <a:r>
            <a:rPr kumimoji="1" lang="en-US" altLang="ja-JP" sz="1500" kern="1200">
              <a:solidFill>
                <a:schemeClr val="tx1"/>
              </a:solidFill>
            </a:rPr>
            <a:t> 2024.3</a:t>
          </a:r>
          <a:endParaRPr kumimoji="1" lang="ja-JP" altLang="en-US" sz="1500" kern="1200" dirty="0">
            <a:solidFill>
              <a:schemeClr val="tx1"/>
            </a:solidFill>
          </a:endParaRPr>
        </a:p>
      </dsp:txBody>
      <dsp:txXfrm rot="-5400000">
        <a:off x="1" y="4084650"/>
        <a:ext cx="485521" cy="208081"/>
      </dsp:txXfrm>
    </dsp:sp>
    <dsp:sp modelId="{E773EB92-0E28-4382-8715-341971C8F555}">
      <dsp:nvSpPr>
        <dsp:cNvPr id="0" name=""/>
        <dsp:cNvSpPr/>
      </dsp:nvSpPr>
      <dsp:spPr>
        <a:xfrm rot="5400000">
          <a:off x="3989524" y="342710"/>
          <a:ext cx="450841"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kumimoji="1" lang="ja-JP" altLang="en-US" sz="1800" kern="1200" dirty="0"/>
            <a:t>第８次保健医療計画へ位置づけられる</a:t>
          </a:r>
          <a:endParaRPr kumimoji="1" lang="ja-JP" altLang="en-US" sz="1600" kern="1200" dirty="0"/>
        </a:p>
      </dsp:txBody>
      <dsp:txXfrm rot="-5400000">
        <a:off x="485521" y="3868721"/>
        <a:ext cx="7436839" cy="406825"/>
      </dsp:txXfrm>
    </dsp:sp>
    <dsp:sp modelId="{8249DF31-617F-41E4-ADC5-F58FED723DBC}">
      <dsp:nvSpPr>
        <dsp:cNvPr id="0" name=""/>
        <dsp:cNvSpPr/>
      </dsp:nvSpPr>
      <dsp:spPr>
        <a:xfrm rot="5400000">
          <a:off x="-104040" y="4570706"/>
          <a:ext cx="693602" cy="485521"/>
        </a:xfrm>
        <a:prstGeom prst="chevron">
          <a:avLst/>
        </a:prstGeom>
        <a:solidFill>
          <a:schemeClr val="accent1">
            <a:hueOff val="0"/>
            <a:satOff val="0"/>
            <a:lumOff val="0"/>
            <a:alpha val="60000"/>
          </a:schemeClr>
        </a:solidFill>
        <a:ln w="25400" cap="flat" cmpd="sng" algn="ctr">
          <a:solidFill>
            <a:schemeClr val="tx2"/>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70000"/>
            </a:lnSpc>
            <a:spcBef>
              <a:spcPct val="0"/>
            </a:spcBef>
            <a:spcAft>
              <a:spcPct val="35000"/>
            </a:spcAft>
            <a:buNone/>
          </a:pPr>
          <a:r>
            <a:rPr kumimoji="1" lang="en-US" altLang="ja-JP" sz="1400" kern="1200" dirty="0">
              <a:solidFill>
                <a:schemeClr val="tx1"/>
              </a:solidFill>
            </a:rPr>
            <a:t> </a:t>
          </a:r>
          <a:r>
            <a:rPr kumimoji="1" lang="en-US" altLang="ja-JP" sz="1500" kern="1200" dirty="0">
              <a:solidFill>
                <a:schemeClr val="tx1"/>
              </a:solidFill>
            </a:rPr>
            <a:t>2025.4</a:t>
          </a:r>
          <a:endParaRPr kumimoji="1" lang="ja-JP" altLang="en-US" sz="1500" kern="1200" dirty="0">
            <a:solidFill>
              <a:schemeClr val="tx1"/>
            </a:solidFill>
          </a:endParaRPr>
        </a:p>
      </dsp:txBody>
      <dsp:txXfrm rot="-5400000">
        <a:off x="1" y="4709427"/>
        <a:ext cx="485521" cy="208081"/>
      </dsp:txXfrm>
    </dsp:sp>
    <dsp:sp modelId="{158E776E-FA19-48D1-9552-686D57BF6191}">
      <dsp:nvSpPr>
        <dsp:cNvPr id="0" name=""/>
        <dsp:cNvSpPr/>
      </dsp:nvSpPr>
      <dsp:spPr>
        <a:xfrm rot="5400000">
          <a:off x="3986490" y="962663"/>
          <a:ext cx="456909" cy="745884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kumimoji="1" lang="ja-JP" altLang="en-US" sz="1700" kern="1200" dirty="0"/>
            <a:t>事業化へ　　　　　　　　　　　　　　　　 </a:t>
          </a:r>
          <a:r>
            <a:rPr kumimoji="1" lang="ja-JP" altLang="en-US" sz="1600" kern="1200" dirty="0">
              <a:solidFill>
                <a:srgbClr val="FF0000"/>
              </a:solidFill>
            </a:rPr>
            <a:t>出向元</a:t>
          </a:r>
          <a:r>
            <a:rPr kumimoji="1" lang="en-US" altLang="ja-JP" sz="1600" kern="1200" dirty="0">
              <a:solidFill>
                <a:srgbClr val="FF0000"/>
              </a:solidFill>
            </a:rPr>
            <a:t>11</a:t>
          </a:r>
          <a:r>
            <a:rPr kumimoji="1" lang="ja-JP" altLang="en-US" sz="1600" kern="1200" dirty="0">
              <a:solidFill>
                <a:srgbClr val="FF0000"/>
              </a:solidFill>
            </a:rPr>
            <a:t>施設　出向先</a:t>
          </a:r>
          <a:r>
            <a:rPr kumimoji="1" lang="en-US" altLang="ja-JP" sz="1600" kern="1200" dirty="0">
              <a:solidFill>
                <a:srgbClr val="FF0000"/>
              </a:solidFill>
            </a:rPr>
            <a:t>15</a:t>
          </a:r>
          <a:r>
            <a:rPr kumimoji="1" lang="ja-JP" altLang="en-US" sz="1600" kern="1200" dirty="0">
              <a:solidFill>
                <a:srgbClr val="FF0000"/>
              </a:solidFill>
            </a:rPr>
            <a:t>施設　</a:t>
          </a:r>
        </a:p>
      </dsp:txBody>
      <dsp:txXfrm rot="-5400000">
        <a:off x="485521" y="4485936"/>
        <a:ext cx="7436543" cy="4123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03BD1-5FA1-4730-A8D2-8B847F9A1587}">
      <dsp:nvSpPr>
        <dsp:cNvPr id="0" name=""/>
        <dsp:cNvSpPr/>
      </dsp:nvSpPr>
      <dsp:spPr>
        <a:xfrm>
          <a:off x="0" y="0"/>
          <a:ext cx="6336792" cy="8146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dirty="0">
              <a:latin typeface="HG丸ｺﾞｼｯｸM-PRO" panose="020F0600000000000000" pitchFamily="50" charset="-128"/>
              <a:ea typeface="HG丸ｺﾞｼｯｸM-PRO" panose="020F0600000000000000" pitchFamily="50" charset="-128"/>
            </a:rPr>
            <a:t>当院看護職員数の４０％が新卒から就職の</a:t>
          </a:r>
          <a:endParaRPr lang="en-US" altLang="ja-JP" sz="2000" kern="1200" dirty="0">
            <a:latin typeface="HG丸ｺﾞｼｯｸM-PRO" panose="020F0600000000000000" pitchFamily="50" charset="-128"/>
            <a:ea typeface="HG丸ｺﾞｼｯｸM-PRO" panose="020F0600000000000000" pitchFamily="50" charset="-128"/>
          </a:endParaRPr>
        </a:p>
        <a:p>
          <a:pPr marL="0" lvl="0" indent="0" algn="l" defTabSz="889000">
            <a:lnSpc>
              <a:spcPct val="90000"/>
            </a:lnSpc>
            <a:spcBef>
              <a:spcPct val="0"/>
            </a:spcBef>
            <a:spcAft>
              <a:spcPct val="35000"/>
            </a:spcAft>
            <a:buNone/>
          </a:pPr>
          <a:r>
            <a:rPr lang="ja-JP" altLang="en-US" sz="2000" kern="1200" dirty="0">
              <a:latin typeface="HG丸ｺﾞｼｯｸM-PRO" panose="020F0600000000000000" pitchFamily="50" charset="-128"/>
              <a:ea typeface="HG丸ｺﾞｼｯｸM-PRO" panose="020F0600000000000000" pitchFamily="50" charset="-128"/>
            </a:rPr>
            <a:t>２０代看護師</a:t>
          </a:r>
          <a:endParaRPr lang="en-US" altLang="ja-JP" sz="2000" kern="1200" dirty="0">
            <a:latin typeface="HG丸ｺﾞｼｯｸM-PRO" panose="020F0600000000000000" pitchFamily="50" charset="-128"/>
            <a:ea typeface="HG丸ｺﾞｼｯｸM-PRO" panose="020F0600000000000000" pitchFamily="50" charset="-128"/>
          </a:endParaRPr>
        </a:p>
      </dsp:txBody>
      <dsp:txXfrm>
        <a:off x="23861" y="23861"/>
        <a:ext cx="5362379" cy="766951"/>
      </dsp:txXfrm>
    </dsp:sp>
    <dsp:sp modelId="{12D47019-C9C1-4179-8FB2-1A55EAD5762B}">
      <dsp:nvSpPr>
        <dsp:cNvPr id="0" name=""/>
        <dsp:cNvSpPr/>
      </dsp:nvSpPr>
      <dsp:spPr>
        <a:xfrm>
          <a:off x="473202" y="927822"/>
          <a:ext cx="6336792" cy="8146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a:latin typeface="HG丸ｺﾞｼｯｸM-PRO" pitchFamily="50" charset="-128"/>
              <a:ea typeface="HG丸ｺﾞｼｯｸM-PRO" pitchFamily="50" charset="-128"/>
            </a:rPr>
            <a:t>精神科病院の社会的役割の理解促進</a:t>
          </a:r>
          <a:endParaRPr kumimoji="1" lang="en-US" altLang="ja-JP" sz="2000" kern="1200" dirty="0">
            <a:latin typeface="HG丸ｺﾞｼｯｸM-PRO" pitchFamily="50" charset="-128"/>
            <a:ea typeface="HG丸ｺﾞｼｯｸM-PRO" pitchFamily="50" charset="-128"/>
          </a:endParaRPr>
        </a:p>
      </dsp:txBody>
      <dsp:txXfrm>
        <a:off x="497063" y="951683"/>
        <a:ext cx="5286330" cy="766951"/>
      </dsp:txXfrm>
    </dsp:sp>
    <dsp:sp modelId="{EA0443F5-2E90-4667-9289-F278196E8FC2}">
      <dsp:nvSpPr>
        <dsp:cNvPr id="0" name=""/>
        <dsp:cNvSpPr/>
      </dsp:nvSpPr>
      <dsp:spPr>
        <a:xfrm>
          <a:off x="946404" y="1855644"/>
          <a:ext cx="6336792" cy="8146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a:latin typeface="HG丸ｺﾞｼｯｸM-PRO" pitchFamily="50" charset="-128"/>
              <a:ea typeface="HG丸ｺﾞｼｯｸM-PRO" pitchFamily="50" charset="-128"/>
            </a:rPr>
            <a:t>精神科看護の専門性と強み・弱みの理解</a:t>
          </a:r>
          <a:endParaRPr lang="en-US" altLang="ja-JP" sz="2000" kern="1200" dirty="0">
            <a:latin typeface="HG丸ｺﾞｼｯｸM-PRO" pitchFamily="50" charset="-128"/>
            <a:ea typeface="HG丸ｺﾞｼｯｸM-PRO" pitchFamily="50" charset="-128"/>
          </a:endParaRPr>
        </a:p>
      </dsp:txBody>
      <dsp:txXfrm>
        <a:off x="970265" y="1879505"/>
        <a:ext cx="5286330" cy="766951"/>
      </dsp:txXfrm>
    </dsp:sp>
    <dsp:sp modelId="{734642D7-2BB3-40D5-9F28-05617892B185}">
      <dsp:nvSpPr>
        <dsp:cNvPr id="0" name=""/>
        <dsp:cNvSpPr/>
      </dsp:nvSpPr>
      <dsp:spPr>
        <a:xfrm>
          <a:off x="1419605" y="2783467"/>
          <a:ext cx="6336792" cy="8146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kumimoji="1" lang="ja-JP" altLang="en-US" sz="2000" kern="1200">
              <a:latin typeface="HG丸ｺﾞｼｯｸM-PRO" pitchFamily="50" charset="-128"/>
              <a:ea typeface="HG丸ｺﾞｼｯｸM-PRO" pitchFamily="50" charset="-128"/>
            </a:rPr>
            <a:t>精神科病院スタッフが担うもの</a:t>
          </a:r>
          <a:endParaRPr kumimoji="1" lang="en-US" altLang="ja-JP" sz="2000" kern="1200" dirty="0">
            <a:latin typeface="HG丸ｺﾞｼｯｸM-PRO" pitchFamily="50" charset="-128"/>
            <a:ea typeface="HG丸ｺﾞｼｯｸM-PRO" pitchFamily="50" charset="-128"/>
          </a:endParaRPr>
        </a:p>
      </dsp:txBody>
      <dsp:txXfrm>
        <a:off x="1443466" y="2807328"/>
        <a:ext cx="5286330" cy="766951"/>
      </dsp:txXfrm>
    </dsp:sp>
    <dsp:sp modelId="{74203B15-499E-47D8-8F96-F060D25A43F3}">
      <dsp:nvSpPr>
        <dsp:cNvPr id="0" name=""/>
        <dsp:cNvSpPr/>
      </dsp:nvSpPr>
      <dsp:spPr>
        <a:xfrm>
          <a:off x="1892808" y="3711289"/>
          <a:ext cx="6336792" cy="8146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ja-JP" altLang="en-US" sz="2000" kern="1200" dirty="0">
              <a:latin typeface="HG丸ｺﾞｼｯｸM-PRO" pitchFamily="50" charset="-128"/>
              <a:ea typeface="HG丸ｺﾞｼｯｸM-PRO" pitchFamily="50" charset="-128"/>
            </a:rPr>
            <a:t>キャリアビジョン、キャリア育成の取り組み</a:t>
          </a:r>
          <a:endParaRPr kumimoji="1" lang="ja-JP" altLang="en-US" sz="2000" kern="1200" dirty="0"/>
        </a:p>
      </dsp:txBody>
      <dsp:txXfrm>
        <a:off x="1916669" y="3735150"/>
        <a:ext cx="5286330" cy="766951"/>
      </dsp:txXfrm>
    </dsp:sp>
    <dsp:sp modelId="{95BD6ACC-67E8-4847-87CC-E37CDDB7047B}">
      <dsp:nvSpPr>
        <dsp:cNvPr id="0" name=""/>
        <dsp:cNvSpPr/>
      </dsp:nvSpPr>
      <dsp:spPr>
        <a:xfrm>
          <a:off x="5807254" y="595164"/>
          <a:ext cx="529537" cy="52953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5926400" y="595164"/>
        <a:ext cx="291245" cy="398477"/>
      </dsp:txXfrm>
    </dsp:sp>
    <dsp:sp modelId="{3405BA4F-2C5E-4EE9-93A6-12BFE6B92769}">
      <dsp:nvSpPr>
        <dsp:cNvPr id="0" name=""/>
        <dsp:cNvSpPr/>
      </dsp:nvSpPr>
      <dsp:spPr>
        <a:xfrm>
          <a:off x="6280456" y="1522986"/>
          <a:ext cx="529537" cy="52953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6399602" y="1522986"/>
        <a:ext cx="291245" cy="398477"/>
      </dsp:txXfrm>
    </dsp:sp>
    <dsp:sp modelId="{AB174BFD-4382-42C0-ADB8-0FEC0AD706DD}">
      <dsp:nvSpPr>
        <dsp:cNvPr id="0" name=""/>
        <dsp:cNvSpPr/>
      </dsp:nvSpPr>
      <dsp:spPr>
        <a:xfrm>
          <a:off x="6753658" y="2437231"/>
          <a:ext cx="529537" cy="52953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6872804" y="2437231"/>
        <a:ext cx="291245" cy="398477"/>
      </dsp:txXfrm>
    </dsp:sp>
    <dsp:sp modelId="{511EC313-8840-42B2-829D-8B54D0097698}">
      <dsp:nvSpPr>
        <dsp:cNvPr id="0" name=""/>
        <dsp:cNvSpPr/>
      </dsp:nvSpPr>
      <dsp:spPr>
        <a:xfrm>
          <a:off x="7226860" y="3374105"/>
          <a:ext cx="529537" cy="52953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kumimoji="1" lang="ja-JP" altLang="en-US" sz="2400" kern="1200"/>
        </a:p>
      </dsp:txBody>
      <dsp:txXfrm>
        <a:off x="7346006" y="3374105"/>
        <a:ext cx="291245" cy="398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2D0BA-8D89-42A0-A812-F787C6BDDA2C}">
      <dsp:nvSpPr>
        <dsp:cNvPr id="0" name=""/>
        <dsp:cNvSpPr/>
      </dsp:nvSpPr>
      <dsp:spPr>
        <a:xfrm>
          <a:off x="3201691" y="-205118"/>
          <a:ext cx="2820212" cy="1274323"/>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kumimoji="1" lang="ja-JP" altLang="en-US" sz="1800" b="1" kern="1200" dirty="0">
              <a:latin typeface="HG丸ｺﾞｼｯｸM-PRO" pitchFamily="50" charset="-128"/>
              <a:ea typeface="HG丸ｺﾞｼｯｸM-PRO" pitchFamily="50" charset="-128"/>
            </a:rPr>
            <a:t>近隣の機能の異なる病院での看護の実際が理解できた</a:t>
          </a:r>
          <a:endParaRPr lang="ja-JP" altLang="en-US" sz="1800" b="1" kern="1200" dirty="0"/>
        </a:p>
      </dsp:txBody>
      <dsp:txXfrm>
        <a:off x="3614701" y="-18498"/>
        <a:ext cx="1994192" cy="901083"/>
      </dsp:txXfrm>
    </dsp:sp>
    <dsp:sp modelId="{0F135EF9-2A16-4D7C-B827-FBB15928C895}">
      <dsp:nvSpPr>
        <dsp:cNvPr id="0" name=""/>
        <dsp:cNvSpPr/>
      </dsp:nvSpPr>
      <dsp:spPr>
        <a:xfrm rot="1035018">
          <a:off x="5849933" y="651008"/>
          <a:ext cx="203211" cy="394088"/>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5851304" y="720787"/>
        <a:ext cx="142248" cy="236452"/>
      </dsp:txXfrm>
    </dsp:sp>
    <dsp:sp modelId="{595585E0-3256-4DDD-843F-14916F51DE3F}">
      <dsp:nvSpPr>
        <dsp:cNvPr id="0" name=""/>
        <dsp:cNvSpPr/>
      </dsp:nvSpPr>
      <dsp:spPr>
        <a:xfrm>
          <a:off x="6031811" y="342814"/>
          <a:ext cx="2619326" cy="1873664"/>
        </a:xfrm>
        <a:prstGeom prst="ellipse">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kumimoji="1" lang="ja-JP" altLang="en-US" sz="1400" b="1" kern="1200" dirty="0">
              <a:latin typeface="HG丸ｺﾞｼｯｸM-PRO" pitchFamily="50" charset="-128"/>
              <a:ea typeface="HG丸ｺﾞｼｯｸM-PRO" pitchFamily="50" charset="-128"/>
            </a:rPr>
            <a:t>異なる科であっても、一般的な看護は何も変わらない。精神科看護は基本的看護の核として通用する。コミュニケーションの重要性</a:t>
          </a:r>
          <a:endParaRPr lang="ja-JP" altLang="en-US" sz="1400" b="1" kern="1200" dirty="0"/>
        </a:p>
      </dsp:txBody>
      <dsp:txXfrm>
        <a:off x="6415402" y="617206"/>
        <a:ext cx="1852144" cy="1324880"/>
      </dsp:txXfrm>
    </dsp:sp>
    <dsp:sp modelId="{F3A04277-4A37-489C-AB22-68BC91685823}">
      <dsp:nvSpPr>
        <dsp:cNvPr id="0" name=""/>
        <dsp:cNvSpPr/>
      </dsp:nvSpPr>
      <dsp:spPr>
        <a:xfrm rot="5232678">
          <a:off x="7302018" y="2189560"/>
          <a:ext cx="186751" cy="394088"/>
        </a:xfrm>
        <a:prstGeom prst="rightArrow">
          <a:avLst>
            <a:gd name="adj1" fmla="val 60000"/>
            <a:gd name="adj2" fmla="val 50000"/>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7328668" y="2240399"/>
        <a:ext cx="130726" cy="236452"/>
      </dsp:txXfrm>
    </dsp:sp>
    <dsp:sp modelId="{2088A1C5-FD09-4A85-86F7-27E361423F3C}">
      <dsp:nvSpPr>
        <dsp:cNvPr id="0" name=""/>
        <dsp:cNvSpPr/>
      </dsp:nvSpPr>
      <dsp:spPr>
        <a:xfrm>
          <a:off x="6040345" y="2567401"/>
          <a:ext cx="2816638" cy="1825615"/>
        </a:xfrm>
        <a:prstGeom prst="ellipse">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精神科看護師としての専門性を実感し、</a:t>
          </a:r>
          <a:r>
            <a:rPr kumimoji="1" lang="ja-JP" altLang="en-US" sz="1800" b="1" kern="1200" dirty="0">
              <a:latin typeface="HG丸ｺﾞｼｯｸM-PRO" pitchFamily="50" charset="-128"/>
              <a:ea typeface="HG丸ｺﾞｼｯｸM-PRO" pitchFamily="50" charset="-128"/>
            </a:rPr>
            <a:t>楽しむことができた。リエゾンニーズが理解できた。</a:t>
          </a:r>
          <a:endParaRPr kumimoji="1" lang="en-US" altLang="ja-JP" sz="1800" b="1" kern="1200" dirty="0">
            <a:latin typeface="HG丸ｺﾞｼｯｸM-PRO" pitchFamily="50" charset="-128"/>
            <a:ea typeface="HG丸ｺﾞｼｯｸM-PRO" pitchFamily="50" charset="-128"/>
          </a:endParaRPr>
        </a:p>
      </dsp:txBody>
      <dsp:txXfrm>
        <a:off x="6452832" y="2834756"/>
        <a:ext cx="1991664" cy="1290905"/>
      </dsp:txXfrm>
    </dsp:sp>
    <dsp:sp modelId="{709EE34D-855A-45C6-BCDA-B2B8FC6D3B68}">
      <dsp:nvSpPr>
        <dsp:cNvPr id="0" name=""/>
        <dsp:cNvSpPr/>
      </dsp:nvSpPr>
      <dsp:spPr>
        <a:xfrm rot="10605557">
          <a:off x="5721136" y="3374479"/>
          <a:ext cx="229587" cy="394088"/>
        </a:xfrm>
        <a:prstGeom prst="rightArrow">
          <a:avLst>
            <a:gd name="adj1" fmla="val 60000"/>
            <a:gd name="adj2" fmla="val 50000"/>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rot="10800000">
        <a:off x="5789957" y="3451350"/>
        <a:ext cx="160711" cy="236452"/>
      </dsp:txXfrm>
    </dsp:sp>
    <dsp:sp modelId="{1AC281A8-18A7-41D4-B143-95493EEC82B4}">
      <dsp:nvSpPr>
        <dsp:cNvPr id="0" name=""/>
        <dsp:cNvSpPr/>
      </dsp:nvSpPr>
      <dsp:spPr>
        <a:xfrm>
          <a:off x="3135784" y="2711423"/>
          <a:ext cx="2480840" cy="1885504"/>
        </a:xfrm>
        <a:prstGeom prst="ellipse">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err="1">
              <a:latin typeface="HG丸ｺﾞｼｯｸM-PRO" pitchFamily="50" charset="-128"/>
              <a:ea typeface="HG丸ｺﾞｼｯｸM-PRO" pitchFamily="50" charset="-128"/>
            </a:rPr>
            <a:t>精神障がい</a:t>
          </a:r>
          <a:r>
            <a:rPr lang="ja-JP" altLang="en-US" sz="1800" b="1" kern="1200" dirty="0">
              <a:latin typeface="HG丸ｺﾞｼｯｸM-PRO" pitchFamily="50" charset="-128"/>
              <a:ea typeface="HG丸ｺﾞｼｯｸM-PRO" pitchFamily="50" charset="-128"/>
            </a:rPr>
            <a:t>者の受け入れの精神科と一般病院の連携の課題が見えた。</a:t>
          </a:r>
          <a:endParaRPr kumimoji="1" lang="en-US" altLang="ja-JP" sz="1800" b="1" kern="1200" dirty="0">
            <a:latin typeface="HG丸ｺﾞｼｯｸM-PRO" pitchFamily="50" charset="-128"/>
            <a:ea typeface="HG丸ｺﾞｼｯｸM-PRO" pitchFamily="50" charset="-128"/>
          </a:endParaRPr>
        </a:p>
      </dsp:txBody>
      <dsp:txXfrm>
        <a:off x="3499095" y="2987549"/>
        <a:ext cx="1754218" cy="1333252"/>
      </dsp:txXfrm>
    </dsp:sp>
    <dsp:sp modelId="{15427635-67D0-4831-8859-8C36E2B8AB23}">
      <dsp:nvSpPr>
        <dsp:cNvPr id="0" name=""/>
        <dsp:cNvSpPr/>
      </dsp:nvSpPr>
      <dsp:spPr>
        <a:xfrm rot="11445727">
          <a:off x="2828749" y="3186374"/>
          <a:ext cx="245959" cy="394088"/>
        </a:xfrm>
        <a:prstGeom prst="rightArrow">
          <a:avLst>
            <a:gd name="adj1" fmla="val 60000"/>
            <a:gd name="adj2" fmla="val 50000"/>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rot="10800000">
        <a:off x="2901888" y="3272081"/>
        <a:ext cx="172171" cy="236452"/>
      </dsp:txXfrm>
    </dsp:sp>
    <dsp:sp modelId="{926BA6BA-AE64-4153-9585-857B232D780F}">
      <dsp:nvSpPr>
        <dsp:cNvPr id="0" name=""/>
        <dsp:cNvSpPr/>
      </dsp:nvSpPr>
      <dsp:spPr>
        <a:xfrm>
          <a:off x="0" y="2376270"/>
          <a:ext cx="2805884" cy="1425525"/>
        </a:xfrm>
        <a:prstGeom prst="ellipse">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出向したことによって、改めて自組織の良さを知ることができた。</a:t>
          </a:r>
          <a:endParaRPr lang="en-US" altLang="ja-JP" sz="1800" b="1" kern="1200" dirty="0">
            <a:latin typeface="HG丸ｺﾞｼｯｸM-PRO" pitchFamily="50" charset="-128"/>
            <a:ea typeface="HG丸ｺﾞｼｯｸM-PRO" pitchFamily="50" charset="-128"/>
          </a:endParaRPr>
        </a:p>
      </dsp:txBody>
      <dsp:txXfrm>
        <a:off x="410912" y="2585033"/>
        <a:ext cx="1984060" cy="1007999"/>
      </dsp:txXfrm>
    </dsp:sp>
    <dsp:sp modelId="{66352BB2-45E2-4817-8B0F-D202A2BEFB9D}">
      <dsp:nvSpPr>
        <dsp:cNvPr id="0" name=""/>
        <dsp:cNvSpPr/>
      </dsp:nvSpPr>
      <dsp:spPr>
        <a:xfrm rot="16452648">
          <a:off x="1354305" y="1966591"/>
          <a:ext cx="233538" cy="394088"/>
        </a:xfrm>
        <a:prstGeom prst="rightArrow">
          <a:avLst>
            <a:gd name="adj1" fmla="val 60000"/>
            <a:gd name="adj2" fmla="val 50000"/>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1386763" y="2080345"/>
        <a:ext cx="163477" cy="236452"/>
      </dsp:txXfrm>
    </dsp:sp>
    <dsp:sp modelId="{5F8B4A8D-6331-4CA3-9D85-9222D3DD1B5C}">
      <dsp:nvSpPr>
        <dsp:cNvPr id="0" name=""/>
        <dsp:cNvSpPr/>
      </dsp:nvSpPr>
      <dsp:spPr>
        <a:xfrm>
          <a:off x="222572" y="472413"/>
          <a:ext cx="2638137" cy="146551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人事交流の中で自組織以外の看護師との交流がはかれた</a:t>
          </a:r>
          <a:endParaRPr lang="en-US" altLang="ja-JP" sz="1800" b="1" kern="1200" dirty="0">
            <a:latin typeface="HG丸ｺﾞｼｯｸM-PRO" pitchFamily="50" charset="-128"/>
            <a:ea typeface="HG丸ｺﾞｼｯｸM-PRO" pitchFamily="50" charset="-128"/>
          </a:endParaRPr>
        </a:p>
      </dsp:txBody>
      <dsp:txXfrm>
        <a:off x="608918" y="687033"/>
        <a:ext cx="1865445" cy="1036277"/>
      </dsp:txXfrm>
    </dsp:sp>
    <dsp:sp modelId="{3DAA4259-7575-41DF-9329-0C36CF1CED7F}">
      <dsp:nvSpPr>
        <dsp:cNvPr id="0" name=""/>
        <dsp:cNvSpPr/>
      </dsp:nvSpPr>
      <dsp:spPr>
        <a:xfrm rot="20751937">
          <a:off x="2877909" y="627790"/>
          <a:ext cx="348163" cy="394088"/>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kumimoji="1" lang="ja-JP" altLang="en-US" sz="1600" kern="1200"/>
        </a:p>
      </dsp:txBody>
      <dsp:txXfrm>
        <a:off x="2879490" y="719361"/>
        <a:ext cx="243714" cy="2364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28261-53AF-4AF4-8282-CF7FE66675F8}">
      <dsp:nvSpPr>
        <dsp:cNvPr id="0" name=""/>
        <dsp:cNvSpPr/>
      </dsp:nvSpPr>
      <dsp:spPr>
        <a:xfrm>
          <a:off x="2227593" y="1355"/>
          <a:ext cx="3715670" cy="1599307"/>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自己のキャリアプロセスを振り返り今後のキャリア形成を描くことが出来る。</a:t>
          </a:r>
          <a:endParaRPr lang="en-US" altLang="ja-JP" sz="1800" b="1" kern="1200" dirty="0">
            <a:latin typeface="HG丸ｺﾞｼｯｸM-PRO" pitchFamily="50" charset="-128"/>
            <a:ea typeface="HG丸ｺﾞｼｯｸM-PRO" pitchFamily="50" charset="-128"/>
          </a:endParaRPr>
        </a:p>
      </dsp:txBody>
      <dsp:txXfrm>
        <a:off x="2771740" y="235568"/>
        <a:ext cx="2627376" cy="1130881"/>
      </dsp:txXfrm>
    </dsp:sp>
    <dsp:sp modelId="{330D8EB7-373C-46BD-8BCC-9D217FD9F569}">
      <dsp:nvSpPr>
        <dsp:cNvPr id="0" name=""/>
        <dsp:cNvSpPr/>
      </dsp:nvSpPr>
      <dsp:spPr>
        <a:xfrm rot="2220736">
          <a:off x="5051021" y="1331699"/>
          <a:ext cx="192661" cy="539766"/>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a:p>
      </dsp:txBody>
      <dsp:txXfrm>
        <a:off x="5056844" y="1422255"/>
        <a:ext cx="134863" cy="323860"/>
      </dsp:txXfrm>
    </dsp:sp>
    <dsp:sp modelId="{8D80C77D-6107-4D7D-BC9D-8810536E03F4}">
      <dsp:nvSpPr>
        <dsp:cNvPr id="0" name=""/>
        <dsp:cNvSpPr/>
      </dsp:nvSpPr>
      <dsp:spPr>
        <a:xfrm>
          <a:off x="4392493" y="1584183"/>
          <a:ext cx="3795859" cy="1758294"/>
        </a:xfrm>
        <a:prstGeom prst="ellipse">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ja-JP" altLang="en-US" sz="1600" b="1" kern="1200" dirty="0">
              <a:latin typeface="HG丸ｺﾞｼｯｸM-PRO" pitchFamily="50" charset="-128"/>
              <a:ea typeface="HG丸ｺﾞｼｯｸM-PRO" pitchFamily="50" charset="-128"/>
            </a:rPr>
            <a:t>自組織だけでは形成できない、各々の追求する働き方、働く場所、自己のアイデンティティを認識することが出来る</a:t>
          </a:r>
          <a:r>
            <a:rPr lang="ja-JP" altLang="en-US" sz="1600" kern="1200" dirty="0">
              <a:latin typeface="HG丸ｺﾞｼｯｸM-PRO" pitchFamily="50" charset="-128"/>
              <a:ea typeface="HG丸ｺﾞｼｯｸM-PRO" pitchFamily="50" charset="-128"/>
            </a:rPr>
            <a:t>。</a:t>
          </a:r>
          <a:endParaRPr lang="en-US" altLang="ja-JP" sz="1600" kern="1200" dirty="0">
            <a:latin typeface="HG丸ｺﾞｼｯｸM-PRO" pitchFamily="50" charset="-128"/>
            <a:ea typeface="HG丸ｺﾞｼｯｸM-PRO" pitchFamily="50" charset="-128"/>
          </a:endParaRPr>
        </a:p>
      </dsp:txBody>
      <dsp:txXfrm>
        <a:off x="4948384" y="1841679"/>
        <a:ext cx="2684077" cy="1243302"/>
      </dsp:txXfrm>
    </dsp:sp>
    <dsp:sp modelId="{17188C38-38FE-42A7-8F2D-C253645AFBCF}">
      <dsp:nvSpPr>
        <dsp:cNvPr id="0" name=""/>
        <dsp:cNvSpPr/>
      </dsp:nvSpPr>
      <dsp:spPr>
        <a:xfrm rot="8510261">
          <a:off x="5046859" y="3080554"/>
          <a:ext cx="229449" cy="539766"/>
        </a:xfrm>
        <a:prstGeom prst="rightArrow">
          <a:avLst>
            <a:gd name="adj1" fmla="val 60000"/>
            <a:gd name="adj2" fmla="val 50000"/>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a:p>
      </dsp:txBody>
      <dsp:txXfrm rot="10800000">
        <a:off x="5108338" y="3167241"/>
        <a:ext cx="160614" cy="323860"/>
      </dsp:txXfrm>
    </dsp:sp>
    <dsp:sp modelId="{AB0007B1-8866-40AC-89EC-85007B8914AD}">
      <dsp:nvSpPr>
        <dsp:cNvPr id="0" name=""/>
        <dsp:cNvSpPr/>
      </dsp:nvSpPr>
      <dsp:spPr>
        <a:xfrm>
          <a:off x="2148092" y="3396489"/>
          <a:ext cx="3874673" cy="1599307"/>
        </a:xfrm>
        <a:prstGeom prst="ellipse">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622300">
            <a:lnSpc>
              <a:spcPct val="90000"/>
            </a:lnSpc>
            <a:spcBef>
              <a:spcPct val="0"/>
            </a:spcBef>
            <a:spcAft>
              <a:spcPct val="35000"/>
            </a:spcAft>
            <a:buNone/>
          </a:pPr>
          <a:r>
            <a:rPr lang="ja-JP" altLang="en-US" sz="1400" b="1" kern="1200" dirty="0">
              <a:latin typeface="HG丸ｺﾞｼｯｸM-PRO" pitchFamily="50" charset="-128"/>
              <a:ea typeface="HG丸ｺﾞｼｯｸM-PRO" pitchFamily="50" charset="-128"/>
            </a:rPr>
            <a:t>仲間や後輩に在籍出向で得たメリットや興味深さ、近隣の病院に関心を寄せ自分たちも地域の一員として役割を担っている看護師であることを認識させる機会になる。</a:t>
          </a:r>
          <a:endParaRPr lang="en-US" altLang="ja-JP" sz="1400" b="1" kern="1200" dirty="0">
            <a:latin typeface="HG丸ｺﾞｼｯｸM-PRO" pitchFamily="50" charset="-128"/>
            <a:ea typeface="HG丸ｺﾞｼｯｸM-PRO" pitchFamily="50" charset="-128"/>
          </a:endParaRPr>
        </a:p>
      </dsp:txBody>
      <dsp:txXfrm>
        <a:off x="2715525" y="3630702"/>
        <a:ext cx="2739807" cy="1130881"/>
      </dsp:txXfrm>
    </dsp:sp>
    <dsp:sp modelId="{BF2106A6-0678-49C5-860A-813910443647}">
      <dsp:nvSpPr>
        <dsp:cNvPr id="0" name=""/>
        <dsp:cNvSpPr/>
      </dsp:nvSpPr>
      <dsp:spPr>
        <a:xfrm rot="13098763">
          <a:off x="2797972" y="2991048"/>
          <a:ext cx="312409" cy="539766"/>
        </a:xfrm>
        <a:prstGeom prst="rightArrow">
          <a:avLst>
            <a:gd name="adj1" fmla="val 60000"/>
            <a:gd name="adj2" fmla="val 50000"/>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a:p>
      </dsp:txBody>
      <dsp:txXfrm rot="10800000">
        <a:off x="2881603" y="3128053"/>
        <a:ext cx="218686" cy="323860"/>
      </dsp:txXfrm>
    </dsp:sp>
    <dsp:sp modelId="{DE35585E-BDFE-4CF0-B27B-6D39F0EB6209}">
      <dsp:nvSpPr>
        <dsp:cNvPr id="0" name=""/>
        <dsp:cNvSpPr/>
      </dsp:nvSpPr>
      <dsp:spPr>
        <a:xfrm>
          <a:off x="0" y="1621705"/>
          <a:ext cx="3678374" cy="1599307"/>
        </a:xfrm>
        <a:prstGeom prst="ellipse">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ja-JP" altLang="en-US" sz="1800" b="1" kern="1200" dirty="0">
              <a:latin typeface="HG丸ｺﾞｼｯｸM-PRO" pitchFamily="50" charset="-128"/>
              <a:ea typeface="HG丸ｺﾞｼｯｸM-PRO" pitchFamily="50" charset="-128"/>
            </a:rPr>
            <a:t>出向先で得た、看護を自組織へ還元することが出来る。</a:t>
          </a:r>
          <a:endParaRPr lang="en-US" altLang="ja-JP" sz="1800" b="1" kern="1200" dirty="0">
            <a:latin typeface="HG丸ｺﾞｼｯｸM-PRO" pitchFamily="50" charset="-128"/>
            <a:ea typeface="HG丸ｺﾞｼｯｸM-PRO" pitchFamily="50" charset="-128"/>
          </a:endParaRPr>
        </a:p>
      </dsp:txBody>
      <dsp:txXfrm>
        <a:off x="538685" y="1855918"/>
        <a:ext cx="2601004" cy="1130881"/>
      </dsp:txXfrm>
    </dsp:sp>
    <dsp:sp modelId="{29BDF40B-28B3-4410-A690-B3172A204900}">
      <dsp:nvSpPr>
        <dsp:cNvPr id="0" name=""/>
        <dsp:cNvSpPr/>
      </dsp:nvSpPr>
      <dsp:spPr>
        <a:xfrm rot="19451688">
          <a:off x="2843177" y="1345947"/>
          <a:ext cx="225377" cy="539766"/>
        </a:xfrm>
        <a:prstGeom prst="rightArrow">
          <a:avLst>
            <a:gd name="adj1" fmla="val 60000"/>
            <a:gd name="adj2" fmla="val 50000"/>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kumimoji="1" lang="ja-JP" altLang="en-US" sz="2300" kern="1200"/>
        </a:p>
      </dsp:txBody>
      <dsp:txXfrm>
        <a:off x="2849566" y="1473678"/>
        <a:ext cx="157764" cy="3238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D6804-8C1D-42CC-A6F4-BA3A0C850FAD}">
      <dsp:nvSpPr>
        <dsp:cNvPr id="0" name=""/>
        <dsp:cNvSpPr/>
      </dsp:nvSpPr>
      <dsp:spPr>
        <a:xfrm>
          <a:off x="0" y="0"/>
          <a:ext cx="4525963" cy="4525963"/>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451E157-CF9B-4EA7-B0FC-F0E990F07D62}">
      <dsp:nvSpPr>
        <dsp:cNvPr id="0" name=""/>
        <dsp:cNvSpPr/>
      </dsp:nvSpPr>
      <dsp:spPr>
        <a:xfrm>
          <a:off x="2262981" y="0"/>
          <a:ext cx="5966618" cy="4525963"/>
        </a:xfrm>
        <a:prstGeom prst="rect">
          <a:avLst/>
        </a:prstGeom>
        <a:solidFill>
          <a:schemeClr val="tx2">
            <a:lumMod val="20000"/>
            <a:lumOff val="8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HG丸ｺﾞｼｯｸM-PRO" panose="020F0600000000000000" pitchFamily="50" charset="-128"/>
              <a:ea typeface="HG丸ｺﾞｼｯｸM-PRO" panose="020F0600000000000000" pitchFamily="50" charset="-128"/>
            </a:rPr>
            <a:t>精神障害にも対応した地域包括ケアへの取り組みの推進者として、人事交流を重ねることにより、互いの専門性、機能性を理解し、各々の役割期待の促進が図ることを期待したい。</a:t>
          </a:r>
          <a:endParaRPr lang="en-US" altLang="ja-JP" sz="2600" kern="1200" dirty="0">
            <a:latin typeface="HG丸ｺﾞｼｯｸM-PRO" panose="020F0600000000000000" pitchFamily="50" charset="-128"/>
            <a:ea typeface="HG丸ｺﾞｼｯｸM-PRO" panose="020F0600000000000000" pitchFamily="50" charset="-128"/>
          </a:endParaRPr>
        </a:p>
      </dsp:txBody>
      <dsp:txXfrm>
        <a:off x="2262981" y="0"/>
        <a:ext cx="5966618" cy="2149832"/>
      </dsp:txXfrm>
    </dsp:sp>
    <dsp:sp modelId="{A2B8A0F2-8608-44E5-9E8B-6A5225A1440B}">
      <dsp:nvSpPr>
        <dsp:cNvPr id="0" name=""/>
        <dsp:cNvSpPr/>
      </dsp:nvSpPr>
      <dsp:spPr>
        <a:xfrm>
          <a:off x="1188065" y="2149832"/>
          <a:ext cx="2149832" cy="2149832"/>
        </a:xfrm>
        <a:prstGeom prst="pie">
          <a:avLst>
            <a:gd name="adj1" fmla="val 5400000"/>
            <a:gd name="adj2" fmla="val 162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83BF9CD-5025-4828-8708-50AE819FAFEF}">
      <dsp:nvSpPr>
        <dsp:cNvPr id="0" name=""/>
        <dsp:cNvSpPr/>
      </dsp:nvSpPr>
      <dsp:spPr>
        <a:xfrm>
          <a:off x="2262981" y="2149832"/>
          <a:ext cx="5966618" cy="2149832"/>
        </a:xfrm>
        <a:prstGeom prst="rect">
          <a:avLst/>
        </a:prstGeom>
        <a:solidFill>
          <a:schemeClr val="tx2">
            <a:lumMod val="40000"/>
            <a:lumOff val="60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ja-JP" altLang="en-US" sz="2600" kern="1200" dirty="0">
              <a:latin typeface="HG丸ｺﾞｼｯｸM-PRO" panose="020F0600000000000000" pitchFamily="50" charset="-128"/>
              <a:ea typeface="HG丸ｺﾞｼｯｸM-PRO" panose="020F0600000000000000" pitchFamily="50" charset="-128"/>
            </a:rPr>
            <a:t>精神科医療が地域で担う役割と、</a:t>
          </a:r>
          <a:r>
            <a:rPr lang="ja-JP" altLang="en-US" sz="2600" kern="1200" dirty="0" err="1">
              <a:latin typeface="HG丸ｺﾞｼｯｸM-PRO" panose="020F0600000000000000" pitchFamily="50" charset="-128"/>
              <a:ea typeface="HG丸ｺﾞｼｯｸM-PRO" panose="020F0600000000000000" pitchFamily="50" charset="-128"/>
            </a:rPr>
            <a:t>精神障がい</a:t>
          </a:r>
          <a:r>
            <a:rPr lang="ja-JP" altLang="en-US" sz="2600" kern="1200" dirty="0">
              <a:latin typeface="HG丸ｺﾞｼｯｸM-PRO" panose="020F0600000000000000" pitchFamily="50" charset="-128"/>
              <a:ea typeface="HG丸ｺﾞｼｯｸM-PRO" panose="020F0600000000000000" pitchFamily="50" charset="-128"/>
            </a:rPr>
            <a:t>者も地域で安心して医療や看護を受けることができる一助として看護師からこの取り組みを発信したい。</a:t>
          </a:r>
          <a:endParaRPr lang="en-US" altLang="ja-JP" sz="2600" kern="1200" dirty="0">
            <a:latin typeface="HG丸ｺﾞｼｯｸM-PRO" panose="020F0600000000000000" pitchFamily="50" charset="-128"/>
            <a:ea typeface="HG丸ｺﾞｼｯｸM-PRO" panose="020F0600000000000000" pitchFamily="50" charset="-128"/>
          </a:endParaRPr>
        </a:p>
      </dsp:txBody>
      <dsp:txXfrm>
        <a:off x="2262981" y="2149832"/>
        <a:ext cx="5966618" cy="21498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0557-D9DF-43B5-9178-6D2A8664A7DC}">
      <dsp:nvSpPr>
        <dsp:cNvPr id="0" name=""/>
        <dsp:cNvSpPr/>
      </dsp:nvSpPr>
      <dsp:spPr>
        <a:xfrm>
          <a:off x="51046" y="0"/>
          <a:ext cx="11430440" cy="387371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7E3E9-D0FA-47FD-B632-23F090806A1C}">
      <dsp:nvSpPr>
        <dsp:cNvPr id="0" name=""/>
        <dsp:cNvSpPr/>
      </dsp:nvSpPr>
      <dsp:spPr>
        <a:xfrm>
          <a:off x="358346" y="299577"/>
          <a:ext cx="3037543" cy="2168007"/>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en-US" altLang="ja-JP" sz="2800" kern="1200" dirty="0">
              <a:solidFill>
                <a:schemeClr val="tx1"/>
              </a:solidFill>
              <a:latin typeface="ＭＳ Ｐゴシック" panose="020B0600070205080204" pitchFamily="50" charset="-128"/>
              <a:ea typeface="ＭＳ Ｐゴシック" panose="020B0600070205080204" pitchFamily="50" charset="-128"/>
            </a:rPr>
            <a:t>1</a:t>
          </a: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年目</a:t>
          </a:r>
          <a:endParaRPr kumimoji="1" lang="en-US" altLang="ja-JP" sz="28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済生会横浜市東部病院</a:t>
          </a:r>
        </a:p>
      </dsp:txBody>
      <dsp:txXfrm>
        <a:off x="464179" y="405410"/>
        <a:ext cx="2825877" cy="1956341"/>
      </dsp:txXfrm>
    </dsp:sp>
    <dsp:sp modelId="{2DD4EF2A-69D6-47C3-8C25-BD47E51DDF8C}">
      <dsp:nvSpPr>
        <dsp:cNvPr id="0" name=""/>
        <dsp:cNvSpPr/>
      </dsp:nvSpPr>
      <dsp:spPr>
        <a:xfrm>
          <a:off x="3681084" y="1593806"/>
          <a:ext cx="4025973" cy="1735964"/>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２～４年目</a:t>
          </a:r>
          <a:endParaRPr kumimoji="1" lang="en-US" altLang="ja-JP" sz="28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汐田総合病院</a:t>
          </a:r>
        </a:p>
      </dsp:txBody>
      <dsp:txXfrm>
        <a:off x="3765827" y="1678549"/>
        <a:ext cx="3856487" cy="1566478"/>
      </dsp:txXfrm>
    </dsp:sp>
    <dsp:sp modelId="{E8700D76-AB27-4507-9997-43EEE1CAD2A9}">
      <dsp:nvSpPr>
        <dsp:cNvPr id="0" name=""/>
        <dsp:cNvSpPr/>
      </dsp:nvSpPr>
      <dsp:spPr>
        <a:xfrm>
          <a:off x="8135960" y="477264"/>
          <a:ext cx="1216228" cy="2697264"/>
        </a:xfrm>
        <a:prstGeom prst="roundRect">
          <a:avLst/>
        </a:prstGeom>
        <a:solidFill>
          <a:srgbClr val="FF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５</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年</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目</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選</a:t>
          </a:r>
          <a:endParaRPr kumimoji="1" lang="en-US" altLang="ja-JP" sz="2400"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kern="1200" dirty="0">
              <a:solidFill>
                <a:schemeClr val="tx1"/>
              </a:solidFill>
              <a:latin typeface="ＭＳ Ｐゴシック" panose="020B0600070205080204" pitchFamily="50" charset="-128"/>
              <a:ea typeface="ＭＳ Ｐゴシック" panose="020B0600070205080204" pitchFamily="50" charset="-128"/>
            </a:rPr>
            <a:t>択</a:t>
          </a:r>
        </a:p>
      </dsp:txBody>
      <dsp:txXfrm>
        <a:off x="8195331" y="536635"/>
        <a:ext cx="1097486" cy="2578522"/>
      </dsp:txXfrm>
    </dsp:sp>
    <dsp:sp modelId="{5C7584E9-883B-40F5-87D7-63B7113BEDFE}">
      <dsp:nvSpPr>
        <dsp:cNvPr id="0" name=""/>
        <dsp:cNvSpPr/>
      </dsp:nvSpPr>
      <dsp:spPr>
        <a:xfrm>
          <a:off x="9794932" y="1788073"/>
          <a:ext cx="1216228" cy="1958175"/>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汐田総合病院</a:t>
          </a:r>
        </a:p>
      </dsp:txBody>
      <dsp:txXfrm>
        <a:off x="9854303" y="1847444"/>
        <a:ext cx="1097486" cy="1839433"/>
      </dsp:txXfrm>
    </dsp:sp>
    <dsp:sp modelId="{04DA4EBB-CC67-466B-BE0B-BFD3865F9D34}">
      <dsp:nvSpPr>
        <dsp:cNvPr id="0" name=""/>
        <dsp:cNvSpPr/>
      </dsp:nvSpPr>
      <dsp:spPr>
        <a:xfrm>
          <a:off x="9792792" y="0"/>
          <a:ext cx="1216228" cy="154948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solidFill>
                <a:schemeClr val="tx1"/>
              </a:solidFill>
              <a:latin typeface="ＭＳ Ｐゴシック" panose="020B0600070205080204" pitchFamily="50" charset="-128"/>
              <a:ea typeface="ＭＳ Ｐゴシック" panose="020B0600070205080204" pitchFamily="50" charset="-128"/>
            </a:rPr>
            <a:t>東部病院</a:t>
          </a:r>
        </a:p>
      </dsp:txBody>
      <dsp:txXfrm>
        <a:off x="9852163" y="59371"/>
        <a:ext cx="1097486" cy="14307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70557-D9DF-43B5-9178-6D2A8664A7DC}">
      <dsp:nvSpPr>
        <dsp:cNvPr id="0" name=""/>
        <dsp:cNvSpPr/>
      </dsp:nvSpPr>
      <dsp:spPr>
        <a:xfrm>
          <a:off x="298535" y="0"/>
          <a:ext cx="11122601" cy="387371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7E3E9-D0FA-47FD-B632-23F090806A1C}">
      <dsp:nvSpPr>
        <dsp:cNvPr id="0" name=""/>
        <dsp:cNvSpPr/>
      </dsp:nvSpPr>
      <dsp:spPr>
        <a:xfrm>
          <a:off x="432702" y="551306"/>
          <a:ext cx="2863966" cy="1549484"/>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１～２年目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dsp:txBody>
      <dsp:txXfrm>
        <a:off x="508342" y="626946"/>
        <a:ext cx="2712686" cy="1398204"/>
      </dsp:txXfrm>
    </dsp:sp>
    <dsp:sp modelId="{2DD4EF2A-69D6-47C3-8C25-BD47E51DDF8C}">
      <dsp:nvSpPr>
        <dsp:cNvPr id="0" name=""/>
        <dsp:cNvSpPr/>
      </dsp:nvSpPr>
      <dsp:spPr>
        <a:xfrm>
          <a:off x="3103782" y="2090160"/>
          <a:ext cx="2810722" cy="1741279"/>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３年目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済生会横浜市</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東部病院</a:t>
          </a:r>
        </a:p>
      </dsp:txBody>
      <dsp:txXfrm>
        <a:off x="3188784" y="2175162"/>
        <a:ext cx="2640718" cy="1571275"/>
      </dsp:txXfrm>
    </dsp:sp>
    <dsp:sp modelId="{500F84C8-A544-45E9-83F2-B96E4A8F6AC3}">
      <dsp:nvSpPr>
        <dsp:cNvPr id="0" name=""/>
        <dsp:cNvSpPr/>
      </dsp:nvSpPr>
      <dsp:spPr>
        <a:xfrm>
          <a:off x="6032972" y="2221154"/>
          <a:ext cx="3468472" cy="1652555"/>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４年目</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4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4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1066800">
            <a:lnSpc>
              <a:spcPct val="90000"/>
            </a:lnSpc>
            <a:spcBef>
              <a:spcPct val="0"/>
            </a:spcBef>
            <a:spcAft>
              <a:spcPct val="35000"/>
            </a:spcAft>
            <a:buNone/>
          </a:pPr>
          <a:r>
            <a:rPr kumimoji="1" lang="ja-JP" altLang="en-US" sz="2000" b="0" kern="1200" dirty="0">
              <a:solidFill>
                <a:schemeClr val="tx1"/>
              </a:solidFill>
              <a:latin typeface="ＭＳ Ｐゴシック" panose="020B0600070205080204" pitchFamily="50" charset="-128"/>
              <a:ea typeface="ＭＳ Ｐゴシック" panose="020B0600070205080204" pitchFamily="50" charset="-128"/>
            </a:rPr>
            <a:t>診療所・老健・訪問看護</a:t>
          </a:r>
          <a:endParaRPr kumimoji="1" lang="en-US" altLang="ja-JP" sz="2000" b="0" kern="1200" dirty="0">
            <a:solidFill>
              <a:schemeClr val="tx1"/>
            </a:solidFill>
            <a:latin typeface="ＭＳ Ｐゴシック" panose="020B0600070205080204" pitchFamily="50" charset="-128"/>
            <a:ea typeface="ＭＳ Ｐゴシック" panose="020B0600070205080204" pitchFamily="50" charset="-128"/>
          </a:endParaRPr>
        </a:p>
      </dsp:txBody>
      <dsp:txXfrm>
        <a:off x="6113643" y="2301825"/>
        <a:ext cx="3307130" cy="1491213"/>
      </dsp:txXfrm>
    </dsp:sp>
    <dsp:sp modelId="{A9FB3344-A398-44D4-9E64-FFD4071E68F5}">
      <dsp:nvSpPr>
        <dsp:cNvPr id="0" name=""/>
        <dsp:cNvSpPr/>
      </dsp:nvSpPr>
      <dsp:spPr>
        <a:xfrm>
          <a:off x="9089168" y="557736"/>
          <a:ext cx="2610707" cy="1549484"/>
        </a:xfrm>
        <a:prstGeom prst="roundRect">
          <a:avLst/>
        </a:prstGeom>
        <a:solidFill>
          <a:srgbClr val="FFFF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５年目</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汐田総合病院</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a:p>
          <a:pPr marL="0" lvl="0" indent="0" algn="ctr" defTabSz="933450">
            <a:lnSpc>
              <a:spcPct val="90000"/>
            </a:lnSpc>
            <a:spcBef>
              <a:spcPct val="0"/>
            </a:spcBef>
            <a:spcAft>
              <a:spcPct val="35000"/>
            </a:spcAft>
            <a:buNone/>
          </a:pPr>
          <a:r>
            <a:rPr kumimoji="1" lang="ja-JP" altLang="en-US" sz="2100" b="1" kern="1200" dirty="0">
              <a:solidFill>
                <a:schemeClr val="tx1"/>
              </a:solidFill>
              <a:latin typeface="ＭＳ Ｐゴシック" panose="020B0600070205080204" pitchFamily="50" charset="-128"/>
              <a:ea typeface="ＭＳ Ｐゴシック" panose="020B0600070205080204" pitchFamily="50" charset="-128"/>
            </a:rPr>
            <a:t>他施設選択</a:t>
          </a:r>
          <a:endParaRPr kumimoji="1" lang="en-US" altLang="ja-JP" sz="2100" b="1" kern="1200" dirty="0">
            <a:solidFill>
              <a:schemeClr val="tx1"/>
            </a:solidFill>
            <a:latin typeface="ＭＳ Ｐゴシック" panose="020B0600070205080204" pitchFamily="50" charset="-128"/>
            <a:ea typeface="ＭＳ Ｐゴシック" panose="020B0600070205080204" pitchFamily="50" charset="-128"/>
          </a:endParaRPr>
        </a:p>
      </dsp:txBody>
      <dsp:txXfrm>
        <a:off x="9164808" y="633376"/>
        <a:ext cx="2459427" cy="139820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0.52382</cdr:x>
      <cdr:y>0.42522</cdr:y>
    </cdr:from>
    <cdr:to>
      <cdr:x>0.98412</cdr:x>
      <cdr:y>0.59397</cdr:y>
    </cdr:to>
    <cdr:sp macro="" textlink="">
      <cdr:nvSpPr>
        <cdr:cNvPr id="2" name="テキスト ボックス 1"/>
        <cdr:cNvSpPr txBox="1"/>
      </cdr:nvSpPr>
      <cdr:spPr>
        <a:xfrm xmlns:a="http://schemas.openxmlformats.org/drawingml/2006/main">
          <a:off x="4257637" y="2304102"/>
          <a:ext cx="3741271" cy="914400"/>
        </a:xfrm>
        <a:prstGeom xmlns:a="http://schemas.openxmlformats.org/drawingml/2006/main" prst="rect">
          <a:avLst/>
        </a:prstGeom>
        <a:solidFill xmlns:a="http://schemas.openxmlformats.org/drawingml/2006/main">
          <a:schemeClr val="bg1">
            <a:lumMod val="95000"/>
          </a:schemeClr>
        </a:solidFill>
        <a:ln xmlns:a="http://schemas.openxmlformats.org/drawingml/2006/main">
          <a:solidFill>
            <a:schemeClr val="tx1"/>
          </a:solidFill>
        </a:ln>
      </cdr:spPr>
      <cdr:txBody>
        <a:bodyPr xmlns:a="http://schemas.openxmlformats.org/drawingml/2006/main" vertOverflow="clip" wrap="none" rtlCol="0" anchor="ctr"/>
        <a:lstStyle xmlns:a="http://schemas.openxmlformats.org/drawingml/2006/main"/>
        <a:p xmlns:a="http://schemas.openxmlformats.org/drawingml/2006/main">
          <a:r>
            <a:rPr lang="ja-JP" altLang="en-US" sz="4000" dirty="0"/>
            <a:t>希望する　</a:t>
          </a:r>
          <a:r>
            <a:rPr lang="en-US" altLang="ja-JP" sz="4000" dirty="0"/>
            <a:t>52</a:t>
          </a:r>
          <a:r>
            <a:rPr lang="ja-JP" altLang="en-US" sz="4000" dirty="0"/>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4971" cy="498056"/>
          </a:xfrm>
          <a:prstGeom prst="rect">
            <a:avLst/>
          </a:prstGeom>
        </p:spPr>
        <p:txBody>
          <a:bodyPr vert="horz" lIns="91458" tIns="45729" rIns="91458" bIns="4572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49546" y="0"/>
            <a:ext cx="2944971" cy="498056"/>
          </a:xfrm>
          <a:prstGeom prst="rect">
            <a:avLst/>
          </a:prstGeom>
        </p:spPr>
        <p:txBody>
          <a:bodyPr vert="horz" lIns="91458" tIns="45729" rIns="91458" bIns="45729" rtlCol="0"/>
          <a:lstStyle>
            <a:lvl1pPr algn="r">
              <a:defRPr sz="1200"/>
            </a:lvl1pPr>
          </a:lstStyle>
          <a:p>
            <a:fld id="{C4951762-AF94-438D-B0A4-DE6F0BB76EB6}" type="datetimeFigureOut">
              <a:rPr kumimoji="1" lang="ja-JP" altLang="en-US" smtClean="0"/>
              <a:t>2025/8/20</a:t>
            </a:fld>
            <a:endParaRPr kumimoji="1" lang="ja-JP" altLang="en-US"/>
          </a:p>
        </p:txBody>
      </p:sp>
      <p:sp>
        <p:nvSpPr>
          <p:cNvPr id="4" name="スライド イメージ プレースホルダー 3"/>
          <p:cNvSpPr>
            <a:spLocks noGrp="1" noRot="1" noChangeAspect="1"/>
          </p:cNvSpPr>
          <p:nvPr>
            <p:ph type="sldImg" idx="2"/>
          </p:nvPr>
        </p:nvSpPr>
        <p:spPr>
          <a:xfrm>
            <a:off x="420688" y="1239838"/>
            <a:ext cx="5954712" cy="3351212"/>
          </a:xfrm>
          <a:prstGeom prst="rect">
            <a:avLst/>
          </a:prstGeom>
          <a:noFill/>
          <a:ln w="12700">
            <a:solidFill>
              <a:prstClr val="black"/>
            </a:solidFill>
          </a:ln>
        </p:spPr>
        <p:txBody>
          <a:bodyPr vert="horz" lIns="91458" tIns="45729" rIns="91458" bIns="45729" rtlCol="0" anchor="ctr"/>
          <a:lstStyle/>
          <a:p>
            <a:endParaRPr lang="ja-JP" altLang="en-US"/>
          </a:p>
        </p:txBody>
      </p:sp>
      <p:sp>
        <p:nvSpPr>
          <p:cNvPr id="5" name="ノート プレースホルダー 4"/>
          <p:cNvSpPr>
            <a:spLocks noGrp="1"/>
          </p:cNvSpPr>
          <p:nvPr>
            <p:ph type="body" sz="quarter" idx="3"/>
          </p:nvPr>
        </p:nvSpPr>
        <p:spPr>
          <a:xfrm>
            <a:off x="679609" y="4777196"/>
            <a:ext cx="5436870" cy="3908613"/>
          </a:xfrm>
          <a:prstGeom prst="rect">
            <a:avLst/>
          </a:prstGeom>
        </p:spPr>
        <p:txBody>
          <a:bodyPr vert="horz" lIns="91458" tIns="45729" rIns="91458" bIns="4572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6"/>
            <a:ext cx="2944971" cy="498055"/>
          </a:xfrm>
          <a:prstGeom prst="rect">
            <a:avLst/>
          </a:prstGeom>
        </p:spPr>
        <p:txBody>
          <a:bodyPr vert="horz" lIns="91458" tIns="45729" rIns="91458" bIns="4572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49546" y="9428586"/>
            <a:ext cx="2944971" cy="498055"/>
          </a:xfrm>
          <a:prstGeom prst="rect">
            <a:avLst/>
          </a:prstGeom>
        </p:spPr>
        <p:txBody>
          <a:bodyPr vert="horz" lIns="91458" tIns="45729" rIns="91458" bIns="45729" rtlCol="0" anchor="b"/>
          <a:lstStyle>
            <a:lvl1pPr algn="r">
              <a:defRPr sz="1200"/>
            </a:lvl1pPr>
          </a:lstStyle>
          <a:p>
            <a:fld id="{D7ED4DC7-5EF9-40D7-8C18-812DB0C5D0FA}" type="slidenum">
              <a:rPr kumimoji="1" lang="ja-JP" altLang="en-US" smtClean="0"/>
              <a:t>‹#›</a:t>
            </a:fld>
            <a:endParaRPr kumimoji="1" lang="ja-JP" altLang="en-US"/>
          </a:p>
        </p:txBody>
      </p:sp>
    </p:spTree>
    <p:extLst>
      <p:ext uri="{BB962C8B-B14F-4D97-AF65-F5344CB8AC3E}">
        <p14:creationId xmlns:p14="http://schemas.microsoft.com/office/powerpoint/2010/main" val="42064424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1</a:t>
            </a:fld>
            <a:endParaRPr kumimoji="1" lang="ja-JP" altLang="en-US"/>
          </a:p>
        </p:txBody>
      </p:sp>
    </p:spTree>
    <p:extLst>
      <p:ext uri="{BB962C8B-B14F-4D97-AF65-F5344CB8AC3E}">
        <p14:creationId xmlns:p14="http://schemas.microsoft.com/office/powerpoint/2010/main" val="227614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県全域で、出向システムへの期待は、各医療圏、病床機能を問わす、期待感をもっていたこと。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12</a:t>
            </a:fld>
            <a:endParaRPr kumimoji="1" lang="ja-JP" altLang="en-US"/>
          </a:p>
        </p:txBody>
      </p:sp>
    </p:spTree>
    <p:extLst>
      <p:ext uri="{BB962C8B-B14F-4D97-AF65-F5344CB8AC3E}">
        <p14:creationId xmlns:p14="http://schemas.microsoft.com/office/powerpoint/2010/main" val="151485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921259" lvl="2" defTabSz="921259"/>
            <a:r>
              <a:rPr lang="ja-JP" altLang="en-US" dirty="0"/>
              <a:t>出向システムに関わる事業があれば</a:t>
            </a:r>
            <a:r>
              <a:rPr lang="en-US" altLang="ja-JP" dirty="0"/>
              <a:t>50</a:t>
            </a:r>
            <a:r>
              <a:rPr lang="ja-JP" altLang="en-US" dirty="0"/>
              <a:t>％の施設が参加したいと、関心が高かったこと。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13</a:t>
            </a:fld>
            <a:endParaRPr kumimoji="1" lang="ja-JP" altLang="en-US"/>
          </a:p>
        </p:txBody>
      </p:sp>
    </p:spTree>
    <p:extLst>
      <p:ext uri="{BB962C8B-B14F-4D97-AF65-F5344CB8AC3E}">
        <p14:creationId xmlns:p14="http://schemas.microsoft.com/office/powerpoint/2010/main" val="33097583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しかしながら、その成功には、この</a:t>
            </a:r>
            <a:r>
              <a:rPr lang="en-US" altLang="ja-JP" dirty="0"/>
              <a:t>3</a:t>
            </a:r>
            <a:r>
              <a:rPr lang="ja-JP" altLang="en-US" dirty="0"/>
              <a:t>点</a:t>
            </a:r>
            <a:endParaRPr lang="en-US" altLang="ja-JP" dirty="0"/>
          </a:p>
          <a:p>
            <a:r>
              <a:rPr lang="ja-JP" altLang="en-US" dirty="0"/>
              <a:t>・人件費の問題</a:t>
            </a:r>
            <a:endParaRPr lang="en-US" altLang="ja-JP" dirty="0"/>
          </a:p>
          <a:p>
            <a:r>
              <a:rPr lang="ja-JP" altLang="en-US" dirty="0"/>
              <a:t>・異なる施設間を行き来する職員の労務管理の整備</a:t>
            </a:r>
            <a:endParaRPr lang="en-US" altLang="ja-JP" dirty="0"/>
          </a:p>
          <a:p>
            <a:r>
              <a:rPr lang="ja-JP" altLang="en-US" dirty="0"/>
              <a:t>・出向時の代替要員の人材確保</a:t>
            </a:r>
            <a:endParaRPr lang="en-US" altLang="ja-JP" dirty="0"/>
          </a:p>
          <a:p>
            <a:r>
              <a:rPr lang="ja-JP" altLang="en-US" dirty="0"/>
              <a:t>の解決が必要であったことが、調査により浮かび上がりました。</a:t>
            </a:r>
            <a:endParaRPr lang="en-US" altLang="ja-JP" dirty="0"/>
          </a:p>
          <a:p>
            <a:endParaRPr lang="en-US" altLang="ja-JP" dirty="0"/>
          </a:p>
          <a:p>
            <a:r>
              <a:rPr lang="ja-JP" altLang="en-US" dirty="0"/>
              <a:t>調査は</a:t>
            </a:r>
            <a:r>
              <a:rPr lang="en-US" altLang="ja-JP" dirty="0"/>
              <a:t>2019</a:t>
            </a:r>
            <a:r>
              <a:rPr lang="ja-JP" altLang="en-US" dirty="0"/>
              <a:t>年ですが、充足や採用状況、また労務管理、人件費問題は変わることなく、むしろより厳しい状況であると、</a:t>
            </a:r>
            <a:r>
              <a:rPr lang="ja-JP" altLang="en-US" dirty="0" err="1"/>
              <a:t>いち</a:t>
            </a:r>
            <a:r>
              <a:rPr lang="ja-JP" altLang="en-US" dirty="0"/>
              <a:t>看護部長としても実感しております。</a:t>
            </a:r>
            <a:endParaRPr lang="en-US" altLang="ja-JP" dirty="0"/>
          </a:p>
          <a:p>
            <a:endParaRPr lang="ja-JP" altLang="en-US" dirty="0"/>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14</a:t>
            </a:fld>
            <a:endParaRPr kumimoji="1" lang="ja-JP" altLang="en-US"/>
          </a:p>
        </p:txBody>
      </p:sp>
    </p:spTree>
    <p:extLst>
      <p:ext uri="{BB962C8B-B14F-4D97-AF65-F5344CB8AC3E}">
        <p14:creationId xmlns:p14="http://schemas.microsoft.com/office/powerpoint/2010/main" val="3640821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a:t>
            </a:r>
            <a:r>
              <a:rPr kumimoji="1" lang="en-US" altLang="ja-JP" dirty="0"/>
              <a:t>7</a:t>
            </a:r>
            <a:r>
              <a:rPr kumimoji="1" lang="ja-JP" altLang="en-US" dirty="0"/>
              <a:t>年で、仕組身の整備も進めてきましたが、なによりニーズや実践を形にして共有することで、県に生の声が届いたのだと感じております。</a:t>
            </a:r>
            <a:endParaRPr kumimoji="1" lang="en-US" altLang="ja-JP" dirty="0"/>
          </a:p>
          <a:p>
            <a:endParaRPr kumimoji="1" lang="en-US" altLang="ja-JP" dirty="0"/>
          </a:p>
          <a:p>
            <a:r>
              <a:rPr kumimoji="1" lang="ja-JP" altLang="en-US" dirty="0"/>
              <a:t>ご来場いただく形式の発表会、県看護部長会の支部会にお邪魔した説明会などを通して、地域看護師のコンセプトに賛同していただく方も増えました。本当に心強かったです。</a:t>
            </a:r>
            <a:endParaRPr kumimoji="1" lang="en-US" altLang="ja-JP" dirty="0"/>
          </a:p>
          <a:p>
            <a:r>
              <a:rPr kumimoji="1" lang="ja-JP" altLang="en-US" dirty="0"/>
              <a:t>施設間を越えてその地域で看護師を育成し定着を図る、新しい発想での看護師育成という、看護師育成のパラダイムシフトのきっかけの一つになったと思います。</a:t>
            </a:r>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15</a:t>
            </a:fld>
            <a:endParaRPr kumimoji="1" lang="ja-JP" altLang="en-US"/>
          </a:p>
        </p:txBody>
      </p:sp>
    </p:spTree>
    <p:extLst>
      <p:ext uri="{BB962C8B-B14F-4D97-AF65-F5344CB8AC3E}">
        <p14:creationId xmlns:p14="http://schemas.microsoft.com/office/powerpoint/2010/main" val="15624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746125"/>
            <a:ext cx="6632575" cy="3732213"/>
          </a:xfrm>
        </p:spPr>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5F792-5AEC-4057-9768-A55EFE9FE5F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ノート プレースホルダー 4">
            <a:extLst>
              <a:ext uri="{FF2B5EF4-FFF2-40B4-BE49-F238E27FC236}">
                <a16:creationId xmlns:a16="http://schemas.microsoft.com/office/drawing/2014/main" id="{8FFEA0F7-8FCB-4392-B1D8-3079F543FFF0}"/>
              </a:ext>
            </a:extLst>
          </p:cNvPr>
          <p:cNvSpPr>
            <a:spLocks noGrp="1"/>
          </p:cNvSpPr>
          <p:nvPr>
            <p:ph type="body" sz="quarter" idx="3"/>
          </p:nvPr>
        </p:nvSpPr>
        <p:spPr/>
        <p:txBody>
          <a:bodyPr/>
          <a:lstStyle/>
          <a:p>
            <a:pPr>
              <a:lnSpc>
                <a:spcPct val="150000"/>
              </a:lnSpc>
            </a:pPr>
            <a:r>
              <a:rPr lang="ja-JP" altLang="en-US" dirty="0">
                <a:latin typeface="ＭＳ 明朝" panose="02020609040205080304" pitchFamily="17" charset="-128"/>
                <a:ea typeface="ＭＳ 明朝" panose="02020609040205080304" pitchFamily="17" charset="-128"/>
              </a:rPr>
              <a:t>私からは、ワーキングが発足してから、事業化に至るまでの経緯をお話しさせていただきます。</a:t>
            </a:r>
          </a:p>
        </p:txBody>
      </p:sp>
    </p:spTree>
    <p:extLst>
      <p:ext uri="{BB962C8B-B14F-4D97-AF65-F5344CB8AC3E}">
        <p14:creationId xmlns:p14="http://schemas.microsoft.com/office/powerpoint/2010/main" val="236729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Ｐ明朝" panose="02020600040205080304" pitchFamily="18" charset="-128"/>
                <a:ea typeface="ＭＳ Ｐ明朝" panose="02020600040205080304" pitchFamily="18" charset="-128"/>
              </a:rPr>
              <a:t>日本の人口は、</a:t>
            </a:r>
            <a:r>
              <a:rPr lang="en-US" altLang="ja-JP" dirty="0">
                <a:latin typeface="ＭＳ Ｐ明朝" panose="02020600040205080304" pitchFamily="18" charset="-128"/>
                <a:ea typeface="ＭＳ Ｐ明朝" panose="02020600040205080304" pitchFamily="18" charset="-128"/>
              </a:rPr>
              <a:t>2015</a:t>
            </a:r>
            <a:r>
              <a:rPr lang="ja-JP" altLang="en-US" dirty="0">
                <a:latin typeface="ＭＳ Ｐ明朝" panose="02020600040205080304" pitchFamily="18" charset="-128"/>
                <a:ea typeface="ＭＳ Ｐ明朝" panose="02020600040205080304" pitchFamily="18" charset="-128"/>
              </a:rPr>
              <a:t>年をピークに減少し続けています。</a:t>
            </a:r>
            <a:r>
              <a:rPr lang="en-US" altLang="ja-JP" dirty="0">
                <a:latin typeface="ＭＳ Ｐ明朝" panose="02020600040205080304" pitchFamily="18" charset="-128"/>
                <a:ea typeface="ＭＳ Ｐ明朝" panose="02020600040205080304" pitchFamily="18" charset="-128"/>
              </a:rPr>
              <a:t>2060</a:t>
            </a:r>
            <a:r>
              <a:rPr lang="ja-JP" altLang="en-US" dirty="0">
                <a:latin typeface="ＭＳ Ｐ明朝" panose="02020600040205080304" pitchFamily="18" charset="-128"/>
                <a:ea typeface="ＭＳ Ｐ明朝" panose="02020600040205080304" pitchFamily="18" charset="-128"/>
              </a:rPr>
              <a:t>年には</a:t>
            </a:r>
            <a:r>
              <a:rPr lang="en-US" altLang="ja-JP" dirty="0">
                <a:latin typeface="ＭＳ Ｐ明朝" panose="02020600040205080304" pitchFamily="18" charset="-128"/>
                <a:ea typeface="ＭＳ Ｐ明朝" panose="02020600040205080304" pitchFamily="18" charset="-128"/>
              </a:rPr>
              <a:t>8,600</a:t>
            </a:r>
            <a:r>
              <a:rPr lang="ja-JP" altLang="en-US" dirty="0">
                <a:latin typeface="ＭＳ Ｐ明朝" panose="02020600040205080304" pitchFamily="18" charset="-128"/>
                <a:ea typeface="ＭＳ Ｐ明朝" panose="02020600040205080304" pitchFamily="18" charset="-128"/>
              </a:rPr>
              <a:t>万人まで減少するのではないかと予測されています。高齢化率もますます高くなります。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神奈川県は、</a:t>
            </a:r>
            <a:r>
              <a:rPr lang="en-US" altLang="ja-JP" dirty="0">
                <a:latin typeface="ＭＳ Ｐ明朝" panose="02020600040205080304" pitchFamily="18" charset="-128"/>
                <a:ea typeface="ＭＳ Ｐ明朝" panose="02020600040205080304" pitchFamily="18" charset="-128"/>
              </a:rPr>
              <a:t>2020</a:t>
            </a:r>
            <a:r>
              <a:rPr lang="ja-JP" altLang="en-US" dirty="0">
                <a:latin typeface="ＭＳ Ｐ明朝" panose="02020600040205080304" pitchFamily="18" charset="-128"/>
                <a:ea typeface="ＭＳ Ｐ明朝" panose="02020600040205080304" pitchFamily="18" charset="-128"/>
              </a:rPr>
              <a:t>年までは人の流入もあり、毎年人口が増えていましたが、</a:t>
            </a:r>
            <a:r>
              <a:rPr lang="en-US" altLang="ja-JP" dirty="0">
                <a:latin typeface="ＭＳ Ｐ明朝" panose="02020600040205080304" pitchFamily="18" charset="-128"/>
                <a:ea typeface="ＭＳ Ｐ明朝" panose="02020600040205080304" pitchFamily="18" charset="-128"/>
              </a:rPr>
              <a:t>2021</a:t>
            </a:r>
            <a:r>
              <a:rPr lang="ja-JP" altLang="en-US" dirty="0">
                <a:latin typeface="ＭＳ Ｐ明朝" panose="02020600040205080304" pitchFamily="18" charset="-128"/>
                <a:ea typeface="ＭＳ Ｐ明朝" panose="02020600040205080304" pitchFamily="18" charset="-128"/>
              </a:rPr>
              <a:t>年からは、４年連続で減少しています。</a:t>
            </a: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このような中での</a:t>
            </a:r>
            <a:r>
              <a:rPr kumimoji="1" lang="ja-JP" altLang="en-US" sz="1200" dirty="0">
                <a:latin typeface="ＭＳ Ｐ明朝" panose="02020600040205080304" pitchFamily="18" charset="-128"/>
                <a:ea typeface="ＭＳ Ｐ明朝" panose="02020600040205080304" pitchFamily="18" charset="-128"/>
              </a:rPr>
              <a:t>医療の在り方については、長く、</a:t>
            </a:r>
            <a:r>
              <a:rPr lang="ja-JP" altLang="en-US" dirty="0">
                <a:latin typeface="ＭＳ Ｐ明朝" panose="02020600040205080304" pitchFamily="18" charset="-128"/>
                <a:ea typeface="ＭＳ Ｐ明朝" panose="02020600040205080304" pitchFamily="18" charset="-128"/>
              </a:rPr>
              <a:t>私たちに突き付けられてきた課題でした。</a:t>
            </a:r>
            <a:endParaRPr kumimoji="1" lang="en-US" altLang="ja-JP" sz="1200"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自施設の自助努力だけでは、限界が来ています。どうすれば地域の医療をを守ることができるのか。</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ということでかながわ地域看護師の検討になるわけです。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sz="1200" dirty="0">
              <a:latin typeface="ＭＳ Ｐ明朝" panose="02020600040205080304" pitchFamily="18" charset="-128"/>
              <a:ea typeface="ＭＳ Ｐ明朝" panose="02020600040205080304" pitchFamily="18" charset="-128"/>
            </a:endParaRPr>
          </a:p>
          <a:p>
            <a:pPr>
              <a:lnSpc>
                <a:spcPct val="150000"/>
              </a:lnSpc>
            </a:pP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009332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92088" y="746125"/>
            <a:ext cx="6632575" cy="3732213"/>
          </a:xfrm>
        </p:spPr>
      </p:sp>
      <p:sp>
        <p:nvSpPr>
          <p:cNvPr id="3" name="ノート プレースホルダー 2"/>
          <p:cNvSpPr>
            <a:spLocks noGrp="1"/>
          </p:cNvSpPr>
          <p:nvPr>
            <p:ph type="body" idx="1"/>
          </p:nvPr>
        </p:nvSpPr>
        <p:spPr/>
        <p:txBody>
          <a:bodyPr/>
          <a:lstStyle/>
          <a:p>
            <a:pPr>
              <a:lnSpc>
                <a:spcPct val="150000"/>
              </a:lnSpc>
            </a:pPr>
            <a:r>
              <a:rPr kumimoji="1" lang="ja-JP" altLang="en-US" dirty="0">
                <a:latin typeface="ＭＳ Ｐ明朝" panose="02020600040205080304" pitchFamily="18" charset="-128"/>
                <a:ea typeface="ＭＳ Ｐ明朝" panose="02020600040205080304" pitchFamily="18" charset="-128"/>
              </a:rPr>
              <a:t>読む</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kumimoji="1" lang="ja-JP" altLang="en-US" dirty="0">
                <a:latin typeface="ＭＳ Ｐ明朝" panose="02020600040205080304" pitchFamily="18" charset="-128"/>
                <a:ea typeface="ＭＳ Ｐ明朝" panose="02020600040205080304" pitchFamily="18" charset="-128"/>
              </a:rPr>
              <a:t>連絡協議会ですが、</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kumimoji="1" lang="ja-JP" altLang="en-US" dirty="0">
                <a:latin typeface="ＭＳ Ｐ明朝" panose="02020600040205080304" pitchFamily="18" charset="-128"/>
                <a:ea typeface="ＭＳ Ｐ明朝" panose="02020600040205080304" pitchFamily="18" charset="-128"/>
              </a:rPr>
              <a:t>神奈川県</a:t>
            </a:r>
            <a:r>
              <a:rPr lang="ja-JP" altLang="en-US" dirty="0">
                <a:latin typeface="ＭＳ Ｐ明朝" panose="02020600040205080304" pitchFamily="18" charset="-128"/>
                <a:ea typeface="ＭＳ Ｐ明朝" panose="02020600040205080304" pitchFamily="18" charset="-128"/>
              </a:rPr>
              <a:t>で</a:t>
            </a:r>
            <a:r>
              <a:rPr kumimoji="1" lang="ja-JP" altLang="en-US" dirty="0">
                <a:latin typeface="ＭＳ Ｐ明朝" panose="02020600040205080304" pitchFamily="18" charset="-128"/>
                <a:ea typeface="ＭＳ Ｐ明朝" panose="02020600040205080304" pitchFamily="18" charset="-128"/>
              </a:rPr>
              <a:t>は実習病院の確保と拡大、看護教育の発展と実習施設の充実を目指して、</a:t>
            </a:r>
            <a:r>
              <a:rPr lang="en-US" altLang="ja-JP" dirty="0">
                <a:latin typeface="ＭＳ Ｐ明朝" panose="02020600040205080304" pitchFamily="18" charset="-128"/>
                <a:ea typeface="ＭＳ Ｐ明朝" panose="02020600040205080304" pitchFamily="18" charset="-128"/>
              </a:rPr>
              <a:t>1992</a:t>
            </a:r>
            <a:r>
              <a:rPr lang="ja-JP" altLang="en-US" dirty="0">
                <a:latin typeface="ＭＳ Ｐ明朝" panose="02020600040205080304" pitchFamily="18" charset="-128"/>
                <a:ea typeface="ＭＳ Ｐ明朝" panose="02020600040205080304" pitchFamily="18" charset="-128"/>
              </a:rPr>
              <a:t>年に設立されました。</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48038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Ｐ明朝" panose="02020600040205080304" pitchFamily="18" charset="-128"/>
                <a:ea typeface="ＭＳ Ｐ明朝" panose="02020600040205080304" pitchFamily="18" charset="-128"/>
              </a:rPr>
              <a:t>１．２．を読む</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地域で連携し育てる、そして離職や</a:t>
            </a:r>
            <a:r>
              <a:rPr kumimoji="1" lang="ja-JP" altLang="en-US" dirty="0">
                <a:latin typeface="ＭＳ Ｐ明朝" panose="02020600040205080304" pitchFamily="18" charset="-128"/>
                <a:ea typeface="ＭＳ Ｐ明朝" panose="02020600040205080304" pitchFamily="18" charset="-128"/>
              </a:rPr>
              <a:t>流出を防ぐ。これが地域の医療・看護を支えることになります。　</a:t>
            </a:r>
            <a:endParaRPr kumimoji="1" lang="en-US" altLang="ja-JP" dirty="0">
              <a:latin typeface="ＭＳ Ｐ明朝" panose="02020600040205080304" pitchFamily="18" charset="-128"/>
              <a:ea typeface="ＭＳ Ｐ明朝" panose="02020600040205080304" pitchFamily="18" charset="-128"/>
            </a:endParaRPr>
          </a:p>
          <a:p>
            <a:pPr>
              <a:lnSpc>
                <a:spcPct val="150000"/>
              </a:lnSpc>
            </a:pPr>
            <a:endParaRPr kumimoji="1"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財源やマンパワーといった資源には限りがあり、施設の規模、地域によっても大きな差があります。</a:t>
            </a:r>
            <a:endParaRPr lang="en-US" altLang="ja-JP" dirty="0">
              <a:latin typeface="ＭＳ Ｐ明朝" panose="02020600040205080304" pitchFamily="18" charset="-128"/>
              <a:ea typeface="ＭＳ Ｐ明朝" panose="02020600040205080304" pitchFamily="18" charset="-128"/>
            </a:endParaRPr>
          </a:p>
          <a:p>
            <a:pPr>
              <a:lnSpc>
                <a:spcPct val="150000"/>
              </a:lnSpc>
            </a:pPr>
            <a:endParaRPr lang="en-US" altLang="ja-JP" dirty="0">
              <a:latin typeface="ＭＳ Ｐ明朝" panose="02020600040205080304" pitchFamily="18" charset="-128"/>
              <a:ea typeface="ＭＳ Ｐ明朝" panose="02020600040205080304" pitchFamily="18" charset="-128"/>
            </a:endParaRPr>
          </a:p>
          <a:p>
            <a:pPr>
              <a:lnSpc>
                <a:spcPct val="150000"/>
              </a:lnSpc>
            </a:pPr>
            <a:r>
              <a:rPr lang="ja-JP" altLang="en-US" dirty="0">
                <a:latin typeface="ＭＳ Ｐ明朝" panose="02020600040205080304" pitchFamily="18" charset="-128"/>
                <a:ea typeface="ＭＳ Ｐ明朝" panose="02020600040205080304" pitchFamily="18" charset="-128"/>
              </a:rPr>
              <a:t>こういった現状を、個別に解決するのではなく、地域で連携して、これからの時代を担う看護師を育成したり、キャリアアップを支援して神奈川の医療の質を上げていく。そして、自分たちの地域の取り組みに魅力を感じ、看護を続けていくことができれば、地域の医療を守っていくことができると考えました。</a:t>
            </a:r>
            <a:endParaRPr lang="en-US" altLang="ja-JP"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7294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2713" y="746125"/>
            <a:ext cx="6632575" cy="3732213"/>
          </a:xfrm>
        </p:spPr>
      </p:sp>
      <p:sp>
        <p:nvSpPr>
          <p:cNvPr id="3" name="ノート プレースホルダー 2"/>
          <p:cNvSpPr>
            <a:spLocks noGrp="1"/>
          </p:cNvSpPr>
          <p:nvPr>
            <p:ph type="body" idx="1"/>
          </p:nvPr>
        </p:nvSpPr>
        <p:spPr/>
        <p:txBody>
          <a:bodyPr/>
          <a:lstStyle/>
          <a:p>
            <a:r>
              <a:rPr lang="ja-JP" altLang="en-US" sz="1100" dirty="0">
                <a:latin typeface="ＭＳ 明朝" panose="02020609040205080304" pitchFamily="17" charset="-128"/>
                <a:ea typeface="ＭＳ 明朝" panose="02020609040205080304" pitchFamily="17" charset="-128"/>
              </a:rPr>
              <a:t>取り組み始めてから、今年で７年目を迎えます。地道に検討し実績を積み上げ、ただ前だけ見て進んできました。その経緯をピックアップして、お話しさせていただきます。</a:t>
            </a:r>
            <a:endParaRPr lang="en-US" altLang="ja-JP" sz="1100" dirty="0">
              <a:latin typeface="ＭＳ 明朝" panose="02020609040205080304" pitchFamily="17" charset="-128"/>
              <a:ea typeface="ＭＳ 明朝" panose="02020609040205080304" pitchFamily="17" charset="-128"/>
            </a:endParaRPr>
          </a:p>
          <a:p>
            <a:endParaRPr kumimoji="1" lang="en-US" altLang="ja-JP" sz="1100" dirty="0">
              <a:latin typeface="ＭＳ 明朝" panose="02020609040205080304" pitchFamily="17" charset="-128"/>
              <a:ea typeface="ＭＳ 明朝" panose="02020609040205080304" pitchFamily="17" charset="-128"/>
            </a:endParaRPr>
          </a:p>
          <a:p>
            <a:r>
              <a:rPr kumimoji="1" lang="en-US" altLang="ja-JP" sz="1100" dirty="0">
                <a:latin typeface="ＭＳ 明朝" panose="02020609040205080304" pitchFamily="17" charset="-128"/>
                <a:ea typeface="ＭＳ 明朝" panose="02020609040205080304" pitchFamily="17" charset="-128"/>
              </a:rPr>
              <a:t>2017</a:t>
            </a:r>
            <a:r>
              <a:rPr kumimoji="1" lang="ja-JP" altLang="en-US" sz="1100" dirty="0">
                <a:latin typeface="ＭＳ 明朝" panose="02020609040205080304" pitchFamily="17" charset="-128"/>
                <a:ea typeface="ＭＳ 明朝" panose="02020609040205080304" pitchFamily="17" charset="-128"/>
              </a:rPr>
              <a:t>年</a:t>
            </a:r>
            <a:r>
              <a:rPr lang="ja-JP" altLang="en-US" sz="1100" dirty="0">
                <a:latin typeface="ＭＳ 明朝" panose="02020609040205080304" pitchFamily="17" charset="-128"/>
                <a:ea typeface="ＭＳ 明朝" panose="02020609040205080304" pitchFamily="17" charset="-128"/>
              </a:rPr>
              <a:t>から</a:t>
            </a:r>
            <a:r>
              <a:rPr kumimoji="1" lang="ja-JP" altLang="en-US" sz="1100" dirty="0">
                <a:latin typeface="ＭＳ 明朝" panose="02020609040205080304" pitchFamily="17" charset="-128"/>
                <a:ea typeface="ＭＳ 明朝" panose="02020609040205080304" pitchFamily="17" charset="-128"/>
              </a:rPr>
              <a:t>横浜の２つの病院で人材交流が行われていました。「あそこの病院が困っているから、今うちからナースを出向させているのよ」なんてことを話していました。方や、</a:t>
            </a:r>
            <a:r>
              <a:rPr lang="ja-JP" altLang="en-US" sz="1100" dirty="0">
                <a:latin typeface="ＭＳ 明朝" panose="02020609040205080304" pitchFamily="17" charset="-128"/>
                <a:ea typeface="ＭＳ 明朝" panose="02020609040205080304" pitchFamily="17" charset="-128"/>
              </a:rPr>
              <a:t>これからの医療の在り方を、もっと考えなくていいのだろうかと思い悩んでいる実習病院連絡協議会の担当者がいました。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kumimoji="1" lang="ja-JP" altLang="en-US" sz="1100" dirty="0">
                <a:latin typeface="ＭＳ 明朝" panose="02020609040205080304" pitchFamily="17" charset="-128"/>
                <a:ea typeface="ＭＳ 明朝" panose="02020609040205080304" pitchFamily="17" charset="-128"/>
              </a:rPr>
              <a:t>ここで一気に、「なんとすばらしいことをしているんだ。」これを地域に広めていこうということで、</a:t>
            </a:r>
            <a:r>
              <a:rPr kumimoji="1" lang="en-US" altLang="ja-JP" sz="1100" dirty="0">
                <a:latin typeface="ＭＳ 明朝" panose="02020609040205080304" pitchFamily="17" charset="-128"/>
                <a:ea typeface="ＭＳ 明朝" panose="02020609040205080304" pitchFamily="17" charset="-128"/>
              </a:rPr>
              <a:t>2019</a:t>
            </a:r>
            <a:r>
              <a:rPr kumimoji="1" lang="ja-JP" altLang="en-US" sz="1100" dirty="0">
                <a:latin typeface="ＭＳ 明朝" panose="02020609040205080304" pitchFamily="17" charset="-128"/>
                <a:ea typeface="ＭＳ 明朝" panose="02020609040205080304" pitchFamily="17" charset="-128"/>
              </a:rPr>
              <a:t>年の</a:t>
            </a:r>
            <a:r>
              <a:rPr kumimoji="1" lang="en-US" altLang="ja-JP" sz="1100" dirty="0">
                <a:latin typeface="ＭＳ 明朝" panose="02020609040205080304" pitchFamily="17" charset="-128"/>
                <a:ea typeface="ＭＳ 明朝" panose="02020609040205080304" pitchFamily="17" charset="-128"/>
              </a:rPr>
              <a:t>11</a:t>
            </a:r>
            <a:r>
              <a:rPr kumimoji="1" lang="ja-JP" altLang="en-US" sz="1100" dirty="0">
                <a:latin typeface="ＭＳ 明朝" panose="02020609040205080304" pitchFamily="17" charset="-128"/>
                <a:ea typeface="ＭＳ 明朝" panose="02020609040205080304" pitchFamily="17" charset="-128"/>
              </a:rPr>
              <a:t>月に実習病院連絡協議会の下部組織として、ワーキングメンバーが選出されました。具体化してきたところで、予算要望を始めましたが、これは</a:t>
            </a:r>
            <a:r>
              <a:rPr kumimoji="1" lang="en-US" altLang="ja-JP" sz="1100" dirty="0">
                <a:latin typeface="ＭＳ 明朝" panose="02020609040205080304" pitchFamily="17" charset="-128"/>
                <a:ea typeface="ＭＳ 明朝" panose="02020609040205080304" pitchFamily="17" charset="-128"/>
              </a:rPr>
              <a:t>2023</a:t>
            </a:r>
            <a:r>
              <a:rPr kumimoji="1" lang="ja-JP" altLang="en-US" sz="1100" dirty="0">
                <a:latin typeface="ＭＳ 明朝" panose="02020609040205080304" pitchFamily="17" charset="-128"/>
                <a:ea typeface="ＭＳ 明朝" panose="02020609040205080304" pitchFamily="17" charset="-128"/>
              </a:rPr>
              <a:t>年まで</a:t>
            </a:r>
            <a:r>
              <a:rPr kumimoji="1" lang="en-US" altLang="ja-JP" sz="1100" dirty="0">
                <a:latin typeface="ＭＳ 明朝" panose="02020609040205080304" pitchFamily="17" charset="-128"/>
                <a:ea typeface="ＭＳ 明朝" panose="02020609040205080304" pitchFamily="17" charset="-128"/>
              </a:rPr>
              <a:t>4</a:t>
            </a:r>
            <a:r>
              <a:rPr kumimoji="1" lang="ja-JP" altLang="en-US" sz="1100" dirty="0">
                <a:latin typeface="ＭＳ 明朝" panose="02020609040205080304" pitchFamily="17" charset="-128"/>
                <a:ea typeface="ＭＳ 明朝" panose="02020609040205080304" pitchFamily="17" charset="-128"/>
              </a:rPr>
              <a:t>年かかりました。</a:t>
            </a:r>
            <a:r>
              <a:rPr kumimoji="1" lang="en-US" altLang="ja-JP" sz="1100" dirty="0">
                <a:latin typeface="ＭＳ 明朝" panose="02020609040205080304" pitchFamily="17" charset="-128"/>
                <a:ea typeface="ＭＳ 明朝" panose="02020609040205080304" pitchFamily="17" charset="-128"/>
              </a:rPr>
              <a:t>2021</a:t>
            </a:r>
            <a:r>
              <a:rPr kumimoji="1" lang="ja-JP" altLang="en-US" sz="1100" dirty="0">
                <a:latin typeface="ＭＳ 明朝" panose="02020609040205080304" pitchFamily="17" charset="-128"/>
                <a:ea typeface="ＭＳ 明朝" panose="02020609040205080304" pitchFamily="17" charset="-128"/>
              </a:rPr>
              <a:t>年にやっと行政との検討会が始まりました。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でも、予算がを待つと遅れてしまうと考え、まず、２施設で取り組んでみました。その後</a:t>
            </a:r>
            <a:r>
              <a:rPr lang="en-US" altLang="ja-JP" sz="1100" dirty="0">
                <a:latin typeface="ＭＳ 明朝" panose="02020609040205080304" pitchFamily="17" charset="-128"/>
                <a:ea typeface="ＭＳ 明朝" panose="02020609040205080304" pitchFamily="17" charset="-128"/>
              </a:rPr>
              <a:t>2024</a:t>
            </a:r>
            <a:r>
              <a:rPr lang="ja-JP" altLang="en-US" sz="1100" dirty="0">
                <a:latin typeface="ＭＳ 明朝" panose="02020609040205080304" pitchFamily="17" charset="-128"/>
                <a:ea typeface="ＭＳ 明朝" panose="02020609040205080304" pitchFamily="17" charset="-128"/>
              </a:rPr>
              <a:t>年にガイドが完成し、ガイドに沿って更に２施設で実施しました。</a:t>
            </a:r>
            <a:endParaRPr lang="en-US" altLang="ja-JP" sz="1100" dirty="0">
              <a:latin typeface="ＭＳ 明朝" panose="02020609040205080304" pitchFamily="17" charset="-128"/>
              <a:ea typeface="ＭＳ 明朝" panose="02020609040205080304" pitchFamily="17" charset="-128"/>
            </a:endParaRPr>
          </a:p>
          <a:p>
            <a:endParaRPr kumimoji="1" lang="en-US" altLang="ja-JP" sz="1100" dirty="0">
              <a:latin typeface="ＭＳ 明朝" panose="02020609040205080304" pitchFamily="17" charset="-128"/>
              <a:ea typeface="ＭＳ 明朝" panose="02020609040205080304" pitchFamily="17" charset="-128"/>
            </a:endParaRPr>
          </a:p>
          <a:p>
            <a:r>
              <a:rPr lang="en-US" altLang="ja-JP" sz="1100" dirty="0">
                <a:latin typeface="ＭＳ 明朝" panose="02020609040205080304" pitchFamily="17" charset="-128"/>
                <a:ea typeface="ＭＳ 明朝" panose="02020609040205080304" pitchFamily="17" charset="-128"/>
              </a:rPr>
              <a:t>2024</a:t>
            </a:r>
            <a:r>
              <a:rPr lang="ja-JP" altLang="en-US" sz="1100" dirty="0">
                <a:latin typeface="ＭＳ 明朝" panose="02020609040205080304" pitchFamily="17" charset="-128"/>
                <a:ea typeface="ＭＳ 明朝" panose="02020609040205080304" pitchFamily="17" charset="-128"/>
              </a:rPr>
              <a:t>年、昨年、第８次保健医療計画に位置付けられ、今年４月に事業化が開始となりました。その間、人材交流の成果共有会を継続し、</a:t>
            </a:r>
            <a:r>
              <a:rPr kumimoji="1" lang="ja-JP" altLang="en-US" sz="1100" dirty="0">
                <a:latin typeface="ＭＳ 明朝" panose="02020609040205080304" pitchFamily="17" charset="-128"/>
                <a:ea typeface="ＭＳ 明朝" panose="02020609040205080304" pitchFamily="17" charset="-128"/>
              </a:rPr>
              <a:t>神奈川県看護部長会、これは全国で神奈川県しかないと思うが、看護部長が一堂に会して、研鑽する場があります。この会で説明したり、</a:t>
            </a:r>
            <a:r>
              <a:rPr lang="ja-JP" altLang="en-US" sz="1100" dirty="0">
                <a:latin typeface="ＭＳ 明朝" panose="02020609040205080304" pitchFamily="17" charset="-128"/>
                <a:ea typeface="ＭＳ 明朝" panose="02020609040205080304" pitchFamily="17" charset="-128"/>
              </a:rPr>
              <a:t>各地区に出向いてご理解を得るよう説明を重ねました。</a:t>
            </a:r>
            <a:endParaRPr kumimoji="1" lang="en-US" altLang="ja-JP" sz="1100" dirty="0">
              <a:latin typeface="ＭＳ 明朝" panose="02020609040205080304" pitchFamily="17" charset="-128"/>
              <a:ea typeface="ＭＳ 明朝" panose="02020609040205080304" pitchFamily="17" charset="-128"/>
            </a:endParaRPr>
          </a:p>
          <a:p>
            <a:endParaRPr lang="en-US" altLang="ja-JP" sz="1100" dirty="0">
              <a:latin typeface="ＭＳ 明朝" panose="02020609040205080304" pitchFamily="17" charset="-128"/>
              <a:ea typeface="ＭＳ 明朝" panose="02020609040205080304" pitchFamily="17" charset="-128"/>
            </a:endParaRPr>
          </a:p>
          <a:p>
            <a:r>
              <a:rPr lang="ja-JP" altLang="en-US" sz="1100" dirty="0">
                <a:latin typeface="ＭＳ 明朝" panose="02020609040205080304" pitchFamily="17" charset="-128"/>
                <a:ea typeface="ＭＳ 明朝" panose="02020609040205080304" pitchFamily="17" charset="-128"/>
              </a:rPr>
              <a:t>今年は、出向元、出す側は</a:t>
            </a:r>
            <a:r>
              <a:rPr lang="en-US" altLang="ja-JP" sz="1100" dirty="0">
                <a:latin typeface="ＭＳ 明朝" panose="02020609040205080304" pitchFamily="17" charset="-128"/>
                <a:ea typeface="ＭＳ 明朝" panose="02020609040205080304" pitchFamily="17" charset="-128"/>
              </a:rPr>
              <a:t>11</a:t>
            </a:r>
            <a:r>
              <a:rPr lang="ja-JP" altLang="en-US" sz="1100" dirty="0">
                <a:latin typeface="ＭＳ 明朝" panose="02020609040205080304" pitchFamily="17" charset="-128"/>
                <a:ea typeface="ＭＳ 明朝" panose="02020609040205080304" pitchFamily="17" charset="-128"/>
              </a:rPr>
              <a:t>施設、出向先、受ける側は</a:t>
            </a:r>
            <a:r>
              <a:rPr lang="en-US" altLang="ja-JP" sz="1100" dirty="0">
                <a:latin typeface="ＭＳ 明朝" panose="02020609040205080304" pitchFamily="17" charset="-128"/>
                <a:ea typeface="ＭＳ 明朝" panose="02020609040205080304" pitchFamily="17" charset="-128"/>
              </a:rPr>
              <a:t>15</a:t>
            </a:r>
            <a:r>
              <a:rPr lang="ja-JP" altLang="en-US" sz="1100" dirty="0">
                <a:latin typeface="ＭＳ 明朝" panose="02020609040205080304" pitchFamily="17" charset="-128"/>
                <a:ea typeface="ＭＳ 明朝" panose="02020609040205080304" pitchFamily="17" charset="-128"/>
              </a:rPr>
              <a:t>施設で動き始めます。</a:t>
            </a:r>
            <a:endParaRPr lang="en-US" altLang="ja-JP" sz="1100" dirty="0">
              <a:latin typeface="ＭＳ 明朝" panose="02020609040205080304" pitchFamily="17" charset="-128"/>
              <a:ea typeface="ＭＳ 明朝" panose="02020609040205080304" pitchFamily="17" charset="-128"/>
            </a:endParaRPr>
          </a:p>
          <a:p>
            <a:endParaRPr kumimoji="1" lang="ja-JP" altLang="en-US" sz="11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17851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latin typeface="ＭＳ 明朝" panose="02020609040205080304" pitchFamily="17" charset="-128"/>
                <a:ea typeface="ＭＳ 明朝" panose="02020609040205080304" pitchFamily="17" charset="-128"/>
              </a:rPr>
              <a:t>目先の課題はいっぱいありますが、これからは、医師以上に看護師の雇用が深刻になるといわれています。後期高齢者の急増、若者人口が急激に減少することで、医療の人材不足がますます深刻化します。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いかに地域の人材を育てて、能力を高めるかが重要になってくると考えます。そして、地域で隙間のない医療を提供するためには、地域の施設間のの連携が重要になります。管理者が思考をシフトさせ、実践しようなんてことは、難しいことを言っているかもしれません。</a:t>
            </a:r>
            <a:endParaRPr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しかし、未来は待ってくれません。地域の医療を支えるために、今こそ決断し、信じることに向かって行動する時だと思っています。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a:p>
            <a:pPr>
              <a:lnSpc>
                <a:spcPct val="150000"/>
              </a:lnSpc>
            </a:pPr>
            <a:r>
              <a:rPr kumimoji="1" lang="ja-JP" altLang="en-US" dirty="0">
                <a:latin typeface="ＭＳ 明朝" panose="02020609040205080304" pitchFamily="17" charset="-128"/>
                <a:ea typeface="ＭＳ 明朝" panose="02020609040205080304" pitchFamily="17" charset="-128"/>
              </a:rPr>
              <a:t>出向者を体験した人は確実に成長しています。そして、一人の学びを組織の学びにつなげています。これから先は、地域全体の成長につなげ、地域の医療を守ることにつながる</a:t>
            </a:r>
            <a:r>
              <a:rPr lang="ja-JP" altLang="en-US" dirty="0">
                <a:latin typeface="ＭＳ 明朝" panose="02020609040205080304" pitchFamily="17" charset="-128"/>
                <a:ea typeface="ＭＳ 明朝" panose="02020609040205080304" pitchFamily="17" charset="-128"/>
              </a:rPr>
              <a:t>、と私たちは信じて取り組んでいます。</a:t>
            </a:r>
            <a:endParaRPr kumimoji="1" lang="en-US" altLang="ja-JP" dirty="0">
              <a:latin typeface="ＭＳ 明朝" panose="02020609040205080304" pitchFamily="17" charset="-128"/>
              <a:ea typeface="ＭＳ 明朝" panose="02020609040205080304" pitchFamily="17" charset="-128"/>
            </a:endParaRPr>
          </a:p>
          <a:p>
            <a:pPr>
              <a:lnSpc>
                <a:spcPct val="150000"/>
              </a:lnSpc>
            </a:pPr>
            <a:r>
              <a:rPr lang="ja-JP" altLang="en-US" dirty="0">
                <a:latin typeface="ＭＳ 明朝" panose="02020609040205080304" pitchFamily="17" charset="-128"/>
                <a:ea typeface="ＭＳ 明朝" panose="02020609040205080304" pitchFamily="17" charset="-128"/>
              </a:rPr>
              <a:t>その人材交流の実際については、次にバトンタッチさせていただきます。</a:t>
            </a:r>
            <a:endParaRPr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a:p>
            <a:pPr>
              <a:lnSpc>
                <a:spcPct val="150000"/>
              </a:lnSpc>
            </a:pPr>
            <a:endParaRPr kumimoji="1" lang="en-US" altLang="ja-JP"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A0ACC4-7AE1-427E-9874-EA2D8D27318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3946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ＭＳ 明朝" panose="02020609040205080304" pitchFamily="17" charset="-128"/>
                <a:ea typeface="ＭＳ 明朝" panose="02020609040205080304" pitchFamily="17" charset="-128"/>
              </a:rPr>
              <a:t>開示すべき</a:t>
            </a:r>
            <a:r>
              <a:rPr kumimoji="1" lang="en-US" altLang="ja-JP" dirty="0">
                <a:latin typeface="ＭＳ 明朝" panose="02020609040205080304" pitchFamily="17" charset="-128"/>
                <a:ea typeface="ＭＳ 明朝" panose="02020609040205080304" pitchFamily="17" charset="-128"/>
              </a:rPr>
              <a:t>COI</a:t>
            </a:r>
            <a:r>
              <a:rPr kumimoji="1" lang="ja-JP" altLang="en-US" dirty="0">
                <a:latin typeface="ＭＳ 明朝" panose="02020609040205080304" pitchFamily="17" charset="-128"/>
                <a:ea typeface="ＭＳ 明朝" panose="02020609040205080304" pitchFamily="17" charset="-128"/>
              </a:rPr>
              <a:t>はございません。</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5F792-5AEC-4057-9768-A55EFE9FE5F3}"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7884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9242EE0F-BAD3-4704-9B1B-79DD28F9CD48}"/>
              </a:ext>
            </a:extLst>
          </p:cNvPr>
          <p:cNvSpPr>
            <a:spLocks noGrp="1" noRot="1" noChangeAspect="1" noTextEdit="1"/>
          </p:cNvSpPr>
          <p:nvPr>
            <p:ph type="sldImg"/>
          </p:nvPr>
        </p:nvSpPr>
        <p:spPr bwMode="auto">
          <a:xfrm>
            <a:off x="431800" y="1247775"/>
            <a:ext cx="5991225" cy="3370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50AB0AFD-9CCE-4ABC-9F93-761BD2F3E5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6148" name="スライド番号プレースホルダー 3">
            <a:extLst>
              <a:ext uri="{FF2B5EF4-FFF2-40B4-BE49-F238E27FC236}">
                <a16:creationId xmlns:a16="http://schemas.microsoft.com/office/drawing/2014/main" id="{5E1E2133-22E4-4079-9CE6-EE137F94D5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B28FCA9-3020-4D8D-8354-A18FE49CA8EB}" type="slidenum">
              <a:rPr kumimoji="1" lang="ja-JP"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8683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事業評価のための成果指標について</a:t>
            </a:r>
            <a:endParaRPr kumimoji="1" lang="en-US" altLang="ja-JP" dirty="0"/>
          </a:p>
          <a:p>
            <a:r>
              <a:rPr kumimoji="1" lang="ja-JP" altLang="en-US" dirty="0"/>
              <a:t>変化する人口動態＝医療看護介護</a:t>
            </a:r>
            <a:r>
              <a:rPr kumimoji="1" lang="ja-JP" altLang="en-US" b="1" dirty="0"/>
              <a:t>ニーズの変化時代</a:t>
            </a:r>
            <a:r>
              <a:rPr kumimoji="1" lang="ja-JP" altLang="en-US" dirty="0"/>
              <a:t>の「かながわ地域看護師」のキャリア支援・育成の更なる在り方は？</a:t>
            </a:r>
            <a:endParaRPr kumimoji="1" lang="en-US" altLang="ja-JP" dirty="0"/>
          </a:p>
          <a:p>
            <a:r>
              <a:rPr lang="ja-JP" altLang="en-US" b="1" dirty="0"/>
              <a:t>医療</a:t>
            </a:r>
            <a:r>
              <a:rPr lang="en-US" altLang="ja-JP" b="1" dirty="0"/>
              <a:t>-</a:t>
            </a:r>
            <a:r>
              <a:rPr lang="ja-JP" altLang="en-US" b="1" dirty="0"/>
              <a:t>介護連携</a:t>
            </a:r>
            <a:r>
              <a:rPr lang="en-US" altLang="ja-JP" b="1" dirty="0"/>
              <a:t>/</a:t>
            </a:r>
            <a:r>
              <a:rPr lang="ja-JP" altLang="en-US" b="1" dirty="0"/>
              <a:t>病院</a:t>
            </a:r>
            <a:r>
              <a:rPr lang="en-US" altLang="ja-JP" b="1" dirty="0"/>
              <a:t>-</a:t>
            </a:r>
            <a:r>
              <a:rPr lang="ja-JP" altLang="en-US" b="1" dirty="0"/>
              <a:t>在宅（訪問）連携</a:t>
            </a:r>
            <a:r>
              <a:rPr lang="ja-JP" altLang="en-US" dirty="0"/>
              <a:t>を進める「かながわ地域看護師」であるためには？</a:t>
            </a:r>
            <a:endParaRPr lang="en-US" altLang="ja-JP" dirty="0"/>
          </a:p>
          <a:p>
            <a:r>
              <a:rPr lang="ja-JP" altLang="en-US" dirty="0"/>
              <a:t>看護師の県内の</a:t>
            </a:r>
            <a:r>
              <a:rPr lang="ja-JP" altLang="en-US" b="1" dirty="0"/>
              <a:t>地域や診療科（病床機能）偏在</a:t>
            </a:r>
            <a:r>
              <a:rPr lang="ja-JP" altLang="en-US" dirty="0"/>
              <a:t>の緩和につなげるには？</a:t>
            </a:r>
            <a:endParaRPr lang="en-US" altLang="ja-JP" dirty="0"/>
          </a:p>
          <a:p>
            <a:r>
              <a:rPr lang="ja-JP" altLang="en-US" dirty="0"/>
              <a:t>養成校と一体になった</a:t>
            </a:r>
            <a:r>
              <a:rPr lang="ja-JP" altLang="en-US" b="1" dirty="0"/>
              <a:t>基礎教育と臨床教育の協働（養成型）</a:t>
            </a:r>
            <a:r>
              <a:rPr lang="ja-JP" altLang="en-US" dirty="0"/>
              <a:t>の更なる推進のためには？</a:t>
            </a:r>
            <a:endParaRPr lang="en-US" altLang="ja-JP" dirty="0"/>
          </a:p>
          <a:p>
            <a:endParaRPr kumimoji="1" lang="en-US" altLang="ja-JP" dirty="0"/>
          </a:p>
          <a:p>
            <a:endParaRPr kumimoji="1" lang="en-US" altLang="ja-JP" dirty="0"/>
          </a:p>
          <a:p>
            <a:endParaRPr kumimoji="1" lang="en-US" altLang="ja-JP" dirty="0"/>
          </a:p>
          <a:p>
            <a:endParaRPr kumimoji="1" lang="en-US" altLang="ja-JP" dirty="0"/>
          </a:p>
          <a:p>
            <a:r>
              <a:rPr kumimoji="1" lang="ja-JP" altLang="en-US" dirty="0"/>
              <a:t>この神奈川地域看護師は、まだ発展途中です。</a:t>
            </a:r>
            <a:endParaRPr kumimoji="1" lang="en-US" altLang="ja-JP" dirty="0"/>
          </a:p>
          <a:p>
            <a:r>
              <a:rPr kumimoji="1" lang="ja-JP" altLang="en-US" dirty="0"/>
              <a:t>・今後も続く医療ニーズの変化への対応</a:t>
            </a:r>
            <a:endParaRPr kumimoji="1" lang="en-US" altLang="ja-JP" dirty="0"/>
          </a:p>
          <a:p>
            <a:r>
              <a:rPr kumimoji="1" lang="ja-JP" altLang="en-US" dirty="0"/>
              <a:t>・病院間の</a:t>
            </a:r>
            <a:r>
              <a:rPr kumimoji="1" lang="ja-JP" altLang="en-US" dirty="0" err="1"/>
              <a:t>看看</a:t>
            </a:r>
            <a:r>
              <a:rPr kumimoji="1" lang="ja-JP" altLang="en-US" dirty="0"/>
              <a:t>連携を越えた取り組み</a:t>
            </a:r>
            <a:endParaRPr kumimoji="1" lang="en-US" altLang="ja-JP" dirty="0"/>
          </a:p>
          <a:p>
            <a:r>
              <a:rPr kumimoji="1" lang="ja-JP" altLang="en-US" dirty="0"/>
              <a:t>・地域偏在</a:t>
            </a:r>
            <a:endParaRPr kumimoji="1" lang="en-US" altLang="ja-JP" dirty="0"/>
          </a:p>
          <a:p>
            <a:r>
              <a:rPr kumimoji="1" lang="ja-JP" altLang="en-US" dirty="0"/>
              <a:t>・病床機能偏在</a:t>
            </a:r>
            <a:endParaRPr kumimoji="1" lang="en-US" altLang="ja-JP" dirty="0"/>
          </a:p>
          <a:p>
            <a:r>
              <a:rPr kumimoji="1" lang="ja-JP" altLang="en-US" dirty="0"/>
              <a:t>・基礎教育との協働　などまだ解決すべき課題の取り組み途中です。</a:t>
            </a:r>
            <a:endParaRPr kumimoji="1" lang="en-US" altLang="ja-JP" dirty="0"/>
          </a:p>
          <a:p>
            <a:r>
              <a:rPr kumimoji="1" lang="ja-JP" altLang="en-US" dirty="0"/>
              <a:t>この解決をとおして、県民の安心と未来を看護職として実現するまで、もう少し皆さんのお力と知恵を貸してください。</a:t>
            </a:r>
            <a:endParaRPr kumimoji="1" lang="en-US" altLang="ja-JP" dirty="0"/>
          </a:p>
          <a:p>
            <a:endParaRPr kumimoji="1" lang="en-US" altLang="ja-JP" dirty="0"/>
          </a:p>
          <a:p>
            <a:r>
              <a:rPr kumimoji="1" lang="ja-JP" altLang="en-US" dirty="0"/>
              <a:t>事業費補助への更なる参画を通して皆で実績を作ることが地域看護師の未来に繋がります。</a:t>
            </a:r>
            <a:endParaRPr kumimoji="1" lang="en-US" altLang="ja-JP" dirty="0"/>
          </a:p>
          <a:p>
            <a:r>
              <a:rPr kumimoji="1" lang="ja-JP" altLang="en-US" dirty="0"/>
              <a:t>　　</a:t>
            </a:r>
            <a:endParaRPr kumimoji="1" lang="en-US" altLang="ja-JP" dirty="0"/>
          </a:p>
          <a:p>
            <a:r>
              <a:rPr kumimoji="1" lang="ja-JP" altLang="en-US" dirty="0"/>
              <a:t>私からは以上です。ご清聴、ありがとうございます。</a:t>
            </a:r>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43</a:t>
            </a:fld>
            <a:endParaRPr kumimoji="1" lang="ja-JP" altLang="en-US"/>
          </a:p>
        </p:txBody>
      </p:sp>
    </p:spTree>
    <p:extLst>
      <p:ext uri="{BB962C8B-B14F-4D97-AF65-F5344CB8AC3E}">
        <p14:creationId xmlns:p14="http://schemas.microsoft.com/office/powerpoint/2010/main" val="2105115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44</a:t>
            </a:fld>
            <a:endParaRPr kumimoji="1" lang="ja-JP" altLang="en-US"/>
          </a:p>
        </p:txBody>
      </p:sp>
    </p:spTree>
    <p:extLst>
      <p:ext uri="{BB962C8B-B14F-4D97-AF65-F5344CB8AC3E}">
        <p14:creationId xmlns:p14="http://schemas.microsoft.com/office/powerpoint/2010/main" val="419089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皆様こんにちは。</a:t>
            </a:r>
            <a:endParaRPr kumimoji="1" lang="en-US" altLang="ja-JP" dirty="0"/>
          </a:p>
          <a:p>
            <a:r>
              <a:rPr kumimoji="1" lang="ja-JP" altLang="en-US" dirty="0"/>
              <a:t>これまでのかながわ地域看護師の取り組みを一覧化したものです。</a:t>
            </a:r>
            <a:endParaRPr kumimoji="1" lang="en-US" altLang="ja-JP" dirty="0"/>
          </a:p>
          <a:p>
            <a:r>
              <a:rPr kumimoji="1" lang="ja-JP" altLang="en-US" dirty="0"/>
              <a:t>事業化実現まで、</a:t>
            </a:r>
            <a:r>
              <a:rPr kumimoji="1" lang="en-US" altLang="ja-JP" dirty="0"/>
              <a:t>4</a:t>
            </a:r>
            <a:r>
              <a:rPr kumimoji="1" lang="ja-JP" altLang="en-US" dirty="0" err="1"/>
              <a:t>つの</a:t>
            </a:r>
            <a:r>
              <a:rPr kumimoji="1" lang="ja-JP" altLang="en-US" dirty="0"/>
              <a:t>柱、</a:t>
            </a:r>
            <a:endParaRPr kumimoji="1" lang="en-US" altLang="ja-JP" dirty="0"/>
          </a:p>
          <a:p>
            <a:r>
              <a:rPr kumimoji="1" lang="en-US" altLang="ja-JP" dirty="0"/>
              <a:t>1.</a:t>
            </a:r>
            <a:r>
              <a:rPr kumimoji="1" lang="ja-JP" altLang="en-US" dirty="0"/>
              <a:t>参画病院や出向取り組み</a:t>
            </a:r>
            <a:r>
              <a:rPr kumimoji="1" lang="ja-JP" altLang="en-US" i="1" dirty="0"/>
              <a:t>を継続、</a:t>
            </a:r>
            <a:r>
              <a:rPr kumimoji="1" lang="ja-JP" altLang="en-US" dirty="0"/>
              <a:t>拡大していくこと</a:t>
            </a:r>
            <a:endParaRPr kumimoji="1" lang="en-US" altLang="ja-JP" dirty="0"/>
          </a:p>
          <a:p>
            <a:r>
              <a:rPr kumimoji="1" lang="en-US" altLang="ja-JP" dirty="0"/>
              <a:t>2.</a:t>
            </a:r>
            <a:r>
              <a:rPr kumimoji="1" lang="ja-JP" altLang="en-US" dirty="0"/>
              <a:t>現状の調査に基づき、県内の看護師充足状況の生の声を可視化すること、また地域看護師に関わるコンセプトや実践を発信すること</a:t>
            </a:r>
            <a:endParaRPr kumimoji="1" lang="en-US" altLang="ja-JP" dirty="0"/>
          </a:p>
          <a:p>
            <a:r>
              <a:rPr kumimoji="1" lang="en-US" altLang="ja-JP" dirty="0"/>
              <a:t>3.</a:t>
            </a:r>
            <a:r>
              <a:rPr kumimoji="1" lang="ja-JP" altLang="en-US" dirty="0"/>
              <a:t>県予算編成に要望の継続</a:t>
            </a:r>
            <a:endParaRPr kumimoji="1" lang="en-US" altLang="ja-JP" dirty="0"/>
          </a:p>
          <a:p>
            <a:r>
              <a:rPr kumimoji="1" lang="en-US" altLang="ja-JP" dirty="0"/>
              <a:t>4.</a:t>
            </a:r>
            <a:r>
              <a:rPr kumimoji="1" lang="ja-JP" altLang="en-US" dirty="0"/>
              <a:t>これら</a:t>
            </a:r>
            <a:r>
              <a:rPr kumimoji="1" lang="en-US" altLang="ja-JP" dirty="0"/>
              <a:t>3</a:t>
            </a:r>
            <a:r>
              <a:rPr kumimoji="1" lang="ja-JP" altLang="en-US" dirty="0"/>
              <a:t>点を行政と協働すること</a:t>
            </a:r>
            <a:endParaRPr kumimoji="1" lang="en-US" altLang="ja-JP" dirty="0"/>
          </a:p>
          <a:p>
            <a:r>
              <a:rPr kumimoji="1" lang="ja-JP" altLang="en-US" dirty="0"/>
              <a:t>の活動を続けて参りました。</a:t>
            </a:r>
            <a:endParaRPr kumimoji="1" lang="en-US" altLang="ja-JP" dirty="0"/>
          </a:p>
          <a:p>
            <a:r>
              <a:rPr kumimoji="1" lang="en-US" altLang="ja-JP" dirty="0"/>
              <a:t>2024</a:t>
            </a:r>
            <a:r>
              <a:rPr kumimoji="1" lang="ja-JP" altLang="en-US" dirty="0"/>
              <a:t>年には第</a:t>
            </a:r>
            <a:r>
              <a:rPr kumimoji="1" lang="en-US" altLang="ja-JP" dirty="0"/>
              <a:t>8</a:t>
            </a:r>
            <a:r>
              <a:rPr kumimoji="1" lang="ja-JP" altLang="en-US" dirty="0"/>
              <a:t>次医療計画、看護師確保と育成に関して地域看護師の位置づけを経ながら、</a:t>
            </a:r>
            <a:endParaRPr kumimoji="1" lang="en-US" altLang="ja-JP" dirty="0"/>
          </a:p>
          <a:p>
            <a:r>
              <a:rPr kumimoji="1" lang="en-US" altLang="ja-JP" dirty="0"/>
              <a:t>2025</a:t>
            </a:r>
            <a:r>
              <a:rPr kumimoji="1" lang="ja-JP" altLang="en-US" dirty="0"/>
              <a:t>年には、</a:t>
            </a:r>
            <a:r>
              <a:rPr lang="ja-JP" altLang="en-US" b="1" dirty="0"/>
              <a:t>かながわ地域看護師養成事業費補助</a:t>
            </a:r>
            <a:r>
              <a:rPr lang="ja-JP" altLang="en-US" dirty="0"/>
              <a:t>と形で事業化にこぎつけました。</a:t>
            </a:r>
            <a:endParaRPr kumimoji="1" lang="en-US" altLang="ja-JP"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3</a:t>
            </a:fld>
            <a:endParaRPr kumimoji="1" lang="ja-JP" altLang="en-US"/>
          </a:p>
        </p:txBody>
      </p:sp>
    </p:spTree>
    <p:extLst>
      <p:ext uri="{BB962C8B-B14F-4D97-AF65-F5344CB8AC3E}">
        <p14:creationId xmlns:p14="http://schemas.microsoft.com/office/powerpoint/2010/main" val="1145417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足掛け</a:t>
            </a:r>
            <a:r>
              <a:rPr kumimoji="1" lang="en-US" altLang="ja-JP" dirty="0"/>
              <a:t>7</a:t>
            </a:r>
            <a:r>
              <a:rPr kumimoji="1" lang="ja-JP" altLang="en-US" dirty="0"/>
              <a:t>年、会議に関わった人だけでも</a:t>
            </a:r>
            <a:r>
              <a:rPr kumimoji="1" lang="en-US" altLang="ja-JP" dirty="0"/>
              <a:t>800</a:t>
            </a:r>
            <a:r>
              <a:rPr kumimoji="1" lang="ja-JP" altLang="en-US" dirty="0"/>
              <a:t>人以上、実際には病院間の調整や相互出向でかかわった現場の管理者や看護師も含めると、ゆうに</a:t>
            </a:r>
            <a:r>
              <a:rPr kumimoji="1" lang="en-US" altLang="ja-JP" dirty="0"/>
              <a:t>1000</a:t>
            </a:r>
            <a:r>
              <a:rPr kumimoji="1" lang="ja-JP" altLang="en-US" dirty="0"/>
              <a:t>人以上が関わった成果です。皆で作り上げた成果です。</a:t>
            </a:r>
            <a:endParaRPr kumimoji="1" lang="en-US" altLang="ja-JP" dirty="0"/>
          </a:p>
          <a:p>
            <a:r>
              <a:rPr kumimoji="1" lang="ja-JP" altLang="en-US" dirty="0"/>
              <a:t>あらためて、神奈川地域看護師養成事業検討会の委員を代表して感謝申し上げます。</a:t>
            </a:r>
            <a:endParaRPr kumimoji="1" lang="en-US" altLang="ja-JP"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4</a:t>
            </a:fld>
            <a:endParaRPr kumimoji="1" lang="ja-JP" altLang="en-US"/>
          </a:p>
        </p:txBody>
      </p:sp>
    </p:spTree>
    <p:extLst>
      <p:ext uri="{BB962C8B-B14F-4D97-AF65-F5344CB8AC3E}">
        <p14:creationId xmlns:p14="http://schemas.microsoft.com/office/powerpoint/2010/main" val="3496054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・（軽症）救急搬送の増加</a:t>
            </a:r>
            <a:br>
              <a:rPr kumimoji="1" lang="en-US" altLang="ja-JP" dirty="0"/>
            </a:br>
            <a:r>
              <a:rPr kumimoji="1" lang="ja-JP" altLang="en-US" dirty="0"/>
              <a:t>・急性期医療需要増加　重症→中等症軽症への患者層変化</a:t>
            </a:r>
            <a:endParaRPr kumimoji="1" lang="en-US" altLang="ja-JP" dirty="0"/>
          </a:p>
          <a:p>
            <a:r>
              <a:rPr kumimoji="1" lang="ja-JP" altLang="en-US" dirty="0"/>
              <a:t>・在宅医療需要の増加</a:t>
            </a:r>
            <a:endParaRPr kumimoji="1" lang="en-US" altLang="ja-JP" dirty="0"/>
          </a:p>
          <a:p>
            <a:endParaRPr kumimoji="1" lang="en-US" altLang="ja-JP" dirty="0"/>
          </a:p>
          <a:p>
            <a:endParaRPr kumimoji="1" lang="en-US" altLang="ja-JP" dirty="0"/>
          </a:p>
          <a:p>
            <a:pPr rtl="0" eaLnBrk="1" fontAlgn="t" latinLnBrk="0" hangingPunct="1"/>
            <a:r>
              <a:rPr kumimoji="1" lang="ja-JP" altLang="ja-JP" sz="1200" b="1" i="0" u="none" strike="noStrike" kern="1200" dirty="0">
                <a:solidFill>
                  <a:schemeClr val="tx1"/>
                </a:solidFill>
                <a:effectLst/>
                <a:latin typeface="+mn-lt"/>
                <a:ea typeface="+mn-ea"/>
                <a:cs typeface="+mn-cs"/>
              </a:rPr>
              <a:t>高齢化・人口減少に対応した「地域包括ケア」の強化</a:t>
            </a:r>
            <a:endParaRPr kumimoji="1" lang="ja-JP" altLang="ja-JP" sz="1200" b="0" i="0" u="none" strike="noStrike" kern="1200" dirty="0">
              <a:solidFill>
                <a:schemeClr val="tx1"/>
              </a:solidFill>
              <a:effectLst/>
              <a:latin typeface="+mn-lt"/>
              <a:ea typeface="+mn-ea"/>
              <a:cs typeface="+mn-cs"/>
            </a:endParaRPr>
          </a:p>
          <a:p>
            <a:pPr rtl="0" eaLnBrk="1" fontAlgn="auto" latinLnBrk="0" hangingPunct="1"/>
            <a:r>
              <a:rPr kumimoji="1" lang="ja-JP" altLang="ja-JP" sz="1200" b="0" i="0" u="none" strike="noStrike" kern="1200" dirty="0">
                <a:solidFill>
                  <a:schemeClr val="tx1"/>
                </a:solidFill>
                <a:effectLst/>
                <a:latin typeface="+mn-lt"/>
                <a:ea typeface="+mn-ea"/>
                <a:cs typeface="+mn-cs"/>
              </a:rPr>
              <a:t>医療・介護の連携促進（特に在宅医療・訪問介護）</a:t>
            </a:r>
          </a:p>
          <a:p>
            <a:pPr rtl="0" eaLnBrk="1" fontAlgn="auto" latinLnBrk="0" hangingPunct="1"/>
            <a:r>
              <a:rPr kumimoji="1" lang="ja-JP" altLang="ja-JP" sz="1200" b="0" i="0" u="none" strike="noStrike" kern="1200" dirty="0">
                <a:solidFill>
                  <a:schemeClr val="tx1"/>
                </a:solidFill>
                <a:effectLst/>
                <a:latin typeface="+mn-lt"/>
                <a:ea typeface="+mn-ea"/>
                <a:cs typeface="+mn-cs"/>
              </a:rPr>
              <a:t>デジタル化・</a:t>
            </a:r>
            <a:r>
              <a:rPr kumimoji="1" lang="en-US" altLang="ja-JP" sz="1200" b="0" i="0" u="none" strike="noStrike" kern="1200" dirty="0">
                <a:solidFill>
                  <a:schemeClr val="tx1"/>
                </a:solidFill>
                <a:effectLst/>
                <a:latin typeface="+mn-lt"/>
                <a:ea typeface="+mn-ea"/>
                <a:cs typeface="+mn-cs"/>
              </a:rPr>
              <a:t>ICT</a:t>
            </a:r>
            <a:r>
              <a:rPr kumimoji="1" lang="ja-JP" altLang="ja-JP" sz="1200" b="0" i="0" u="none" strike="noStrike" kern="1200" dirty="0">
                <a:solidFill>
                  <a:schemeClr val="tx1"/>
                </a:solidFill>
                <a:effectLst/>
                <a:latin typeface="+mn-lt"/>
                <a:ea typeface="+mn-ea"/>
                <a:cs typeface="+mn-cs"/>
              </a:rPr>
              <a:t>活用による業務効率化</a:t>
            </a:r>
          </a:p>
          <a:p>
            <a:pPr rtl="0" eaLnBrk="1" fontAlgn="auto" latinLnBrk="0" hangingPunct="1"/>
            <a:r>
              <a:rPr kumimoji="1" lang="ja-JP" altLang="ja-JP" sz="1200" b="0" i="0" u="none" strike="noStrike" kern="1200" dirty="0">
                <a:solidFill>
                  <a:schemeClr val="tx1"/>
                </a:solidFill>
                <a:effectLst/>
                <a:latin typeface="+mn-lt"/>
                <a:ea typeface="+mn-ea"/>
                <a:cs typeface="+mn-cs"/>
              </a:rPr>
              <a:t>処遇改善・人材確保に向けた加算の見直し　　　　</a:t>
            </a:r>
          </a:p>
          <a:p>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D7ED4DC7-5EF9-40D7-8C18-812DB0C5D0FA}" type="slidenum">
              <a:rPr kumimoji="1" lang="ja-JP" altLang="en-US" smtClean="0"/>
              <a:t>5</a:t>
            </a:fld>
            <a:endParaRPr kumimoji="1" lang="ja-JP" altLang="en-US"/>
          </a:p>
        </p:txBody>
      </p:sp>
    </p:spTree>
    <p:extLst>
      <p:ext uri="{BB962C8B-B14F-4D97-AF65-F5344CB8AC3E}">
        <p14:creationId xmlns:p14="http://schemas.microsoft.com/office/powerpoint/2010/main" val="3919453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ここからの資料は、この事業に結びつくきっかけの一つとなった、実習病院連絡協議会より依頼した</a:t>
            </a:r>
            <a:r>
              <a:rPr lang="en-US" altLang="ja-JP" dirty="0"/>
              <a:t>2019</a:t>
            </a:r>
            <a:r>
              <a:rPr lang="ja-JP" altLang="en-US" dirty="0"/>
              <a:t>年の実態調査の抜粋、少し振り返りをさせていただきます。当時の看護管理者の生の声です。</a:t>
            </a:r>
            <a:br>
              <a:rPr lang="en-US" altLang="ja-JP" dirty="0"/>
            </a:br>
            <a:endParaRPr lang="en-US" altLang="ja-JP" dirty="0"/>
          </a:p>
          <a:p>
            <a:r>
              <a:rPr lang="ja-JP" altLang="en-US" dirty="0"/>
              <a:t>当時、看護師の充足状況は、各医療圏でまんべんなく未充足の状況、また慢性期病院でより厳しい状況であったこと。</a:t>
            </a:r>
            <a:br>
              <a:rPr lang="en-US" altLang="ja-JP" dirty="0"/>
            </a:br>
            <a:endParaRPr lang="en-US" altLang="ja-JP" dirty="0"/>
          </a:p>
          <a:p>
            <a:endParaRPr lang="en-US" altLang="ja-JP" dirty="0"/>
          </a:p>
        </p:txBody>
      </p:sp>
      <p:sp>
        <p:nvSpPr>
          <p:cNvPr id="4" name="スライド番号プレースホルダー 3"/>
          <p:cNvSpPr>
            <a:spLocks noGrp="1"/>
          </p:cNvSpPr>
          <p:nvPr>
            <p:ph type="sldNum" sz="quarter" idx="10"/>
          </p:nvPr>
        </p:nvSpPr>
        <p:spPr/>
        <p:txBody>
          <a:bodyPr/>
          <a:lstStyle/>
          <a:p>
            <a:pPr defTabSz="914583"/>
            <a:fld id="{A4C42DAB-2315-4BCE-94B8-9B3CD39C077C}" type="slidenum">
              <a:rPr lang="ja-JP" altLang="en-US">
                <a:solidFill>
                  <a:prstClr val="black"/>
                </a:solidFill>
                <a:latin typeface="游ゴシック" panose="020F0502020204030204"/>
                <a:ea typeface="游ゴシック" panose="020B0400000000000000" pitchFamily="50" charset="-128"/>
              </a:rPr>
              <a:pPr defTabSz="914583"/>
              <a:t>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6929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医療圏の中でも、県西、湘南・横須賀三浦、病床機能では、ケアミックス・慢性期病院でとくに厳しい採用困難があったこと。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9</a:t>
            </a:fld>
            <a:endParaRPr kumimoji="1" lang="ja-JP" altLang="en-US"/>
          </a:p>
        </p:txBody>
      </p:sp>
    </p:spTree>
    <p:extLst>
      <p:ext uri="{BB962C8B-B14F-4D97-AF65-F5344CB8AC3E}">
        <p14:creationId xmlns:p14="http://schemas.microsoft.com/office/powerpoint/2010/main" val="608145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21259">
              <a:defRPr/>
            </a:pPr>
            <a:r>
              <a:rPr lang="ja-JP" altLang="en-US" dirty="0"/>
              <a:t>その厳しさを解決するために、法人間での出向システムを稼働させている病院もあったものの、慢性期病院では自助努力が限界にきていたこと</a:t>
            </a:r>
          </a:p>
          <a:p>
            <a:endParaRPr lang="ja-JP" altLang="en-US" dirty="0"/>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10</a:t>
            </a:fld>
            <a:endParaRPr kumimoji="1" lang="ja-JP" altLang="en-US"/>
          </a:p>
        </p:txBody>
      </p:sp>
    </p:spTree>
    <p:extLst>
      <p:ext uri="{BB962C8B-B14F-4D97-AF65-F5344CB8AC3E}">
        <p14:creationId xmlns:p14="http://schemas.microsoft.com/office/powerpoint/2010/main" val="3640201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不足する人員応援の目的で動いている出向システムと想定していましたが、看護管理者が出向システムへ求めたい成果は、</a:t>
            </a:r>
            <a:endParaRPr kumimoji="1" lang="en-US" altLang="ja-JP" dirty="0"/>
          </a:p>
          <a:p>
            <a:r>
              <a:rPr kumimoji="1" lang="ja-JP" altLang="en-US" dirty="0"/>
              <a:t>地域連携強化、看護師キャリア支援であり、地域にどう個人のキャリアを活かし、地域の医療と看護を維持するかを考えていたこと。</a:t>
            </a:r>
          </a:p>
        </p:txBody>
      </p:sp>
      <p:sp>
        <p:nvSpPr>
          <p:cNvPr id="4" name="スライド番号プレースホルダー 3"/>
          <p:cNvSpPr>
            <a:spLocks noGrp="1"/>
          </p:cNvSpPr>
          <p:nvPr>
            <p:ph type="sldNum" sz="quarter" idx="10"/>
          </p:nvPr>
        </p:nvSpPr>
        <p:spPr/>
        <p:txBody>
          <a:bodyPr/>
          <a:lstStyle/>
          <a:p>
            <a:fld id="{A4C42DAB-2315-4BCE-94B8-9B3CD39C077C}" type="slidenum">
              <a:rPr kumimoji="1" lang="ja-JP" altLang="en-US" smtClean="0"/>
              <a:t>11</a:t>
            </a:fld>
            <a:endParaRPr kumimoji="1" lang="ja-JP" altLang="en-US"/>
          </a:p>
        </p:txBody>
      </p:sp>
    </p:spTree>
    <p:extLst>
      <p:ext uri="{BB962C8B-B14F-4D97-AF65-F5344CB8AC3E}">
        <p14:creationId xmlns:p14="http://schemas.microsoft.com/office/powerpoint/2010/main" val="2611841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697931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35262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386932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C72C6B-C6EE-459B-8A7B-D620E7ADE7D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20B7F3C-EDA1-4318-B78B-1BC2E0E156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B948396-B661-44C2-87C2-9656752112B7}"/>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87D91B91-8A93-498D-8D6C-709FAB0772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E6A3EC2-4584-4E98-A6D0-381F32BCDF50}"/>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266959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3B377E-9F4C-422D-B0AC-4A1911EFA32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8DEDB6-865B-4C58-B449-404D02AB1DD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B73B37-A97B-4184-BDD2-ADCCA79E6CF0}"/>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26B509D1-04C4-403A-93C0-A79370935F0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CF8272C-D14B-4601-B4D5-2CFDCC080C26}"/>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876382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4A002D-A5EB-4A58-A719-A78491128CE2}"/>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B05258-5664-445B-8127-DAB2FBA91D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5D1980C-1C8B-4994-BFE7-710F27813922}"/>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1FD6439E-26E2-4B9D-BF76-E0D6CC1EDD3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3777D7-E9F7-4A47-92BC-AB38EF2D95D8}"/>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3424506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C6956A1-216D-43EB-B818-6D029152508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E356D2-BB4F-4323-B63B-E8A034F247B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3605A20-26E8-48FE-9E38-383AD83B4F7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10CC17B5-4DA1-460E-B4A7-57E4FD3DE277}"/>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5AC3B05A-F0A8-4958-8897-7D506266D0F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1C5ACCC-F7CF-4DAC-A907-9196A57EF78A}"/>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266770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4EB0FA-737A-4C3B-925A-927CE92CAA1C}"/>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AFC9E4-F1D6-45A7-8788-B71635A32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DE17E389-1CBC-45B1-93F1-D3819FDDBC8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A2C9F3F-0848-47FB-A2CC-D57624BB77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D6F5AF2E-CDEF-4B59-A976-5B03BEC2D0E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A21047B-02EE-4BCC-995F-2B3B24C629E6}"/>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8" name="フッター プレースホルダー 7">
            <a:extLst>
              <a:ext uri="{FF2B5EF4-FFF2-40B4-BE49-F238E27FC236}">
                <a16:creationId xmlns:a16="http://schemas.microsoft.com/office/drawing/2014/main" id="{9EE1F7C6-0DDA-42A6-8930-BB1B24E8047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D6C61CD1-DC65-4272-B0EB-5904505AA785}"/>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42244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E55210-5529-4F79-982E-AD99545A68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30861208-D8B2-45E4-ABF1-C5B8ACE84166}"/>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4" name="フッター プレースホルダー 3">
            <a:extLst>
              <a:ext uri="{FF2B5EF4-FFF2-40B4-BE49-F238E27FC236}">
                <a16:creationId xmlns:a16="http://schemas.microsoft.com/office/drawing/2014/main" id="{306BFF14-C6EB-4A34-95AE-8495E62E484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18D6292-038F-478E-A1EF-FCB00A003B63}"/>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3211737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B795E178-A94D-4664-99E3-66C67223F362}"/>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3" name="フッター プレースホルダー 2">
            <a:extLst>
              <a:ext uri="{FF2B5EF4-FFF2-40B4-BE49-F238E27FC236}">
                <a16:creationId xmlns:a16="http://schemas.microsoft.com/office/drawing/2014/main" id="{0EC96A17-9715-4800-964F-1C5D7DEB626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2FE2282-78DF-4C7F-B79F-7CED7CE18EFB}"/>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621640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720A4B-BBED-4B84-8B45-E8FDF1A9442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53F5121-A4E1-41F4-BE48-C92CA6C3E4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2FE9352-3F1E-424C-A353-897B20028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A6488EB-F91D-4777-8D53-258EE5A4FE35}"/>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FEB97046-2391-42D0-90EF-86C61DA5C8C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F2A0D3-E581-43F2-B162-307E394E0012}"/>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38158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60564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CCD6F-307A-44DD-8B86-B8A24958EC3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8644691-9D63-4BC1-B5CA-9C207ED62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3C790DB-CBB2-4215-8B29-250774DF89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147ADA8-B623-4671-9120-2C055E9C7BC5}"/>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6" name="フッター プレースホルダー 5">
            <a:extLst>
              <a:ext uri="{FF2B5EF4-FFF2-40B4-BE49-F238E27FC236}">
                <a16:creationId xmlns:a16="http://schemas.microsoft.com/office/drawing/2014/main" id="{368BBC5B-FECD-4AEB-9756-B128E9809A45}"/>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2A7EBA7-880E-4BAA-80AA-A1B0F0A8916E}"/>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55859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ECDB32-2F73-428D-BB58-93DEAF2BC7F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C98E096-F5BD-4F13-B674-0FFF10A5A79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02ED101-594F-417F-9597-5FB633D8B7FB}"/>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34627601-B3F1-4BAC-BE3B-4E91159D40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A17E195-D40F-4249-BDDF-8BBFDA182043}"/>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9995046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C8045DC-D597-4E9B-8472-C22489BFBB54}"/>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FEFC15-06E7-4600-A186-8F4522DCBB7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98E83A3-2CC9-487C-A70F-B8F0A1B8457C}"/>
              </a:ext>
            </a:extLst>
          </p:cNvPr>
          <p:cNvSpPr>
            <a:spLocks noGrp="1"/>
          </p:cNvSpPr>
          <p:nvPr>
            <p:ph type="dt" sz="half" idx="10"/>
          </p:nvPr>
        </p:nvSpPr>
        <p:spPr/>
        <p:txBody>
          <a:body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B0BBF68E-08CB-42FD-93AC-E03BAA8F3D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589F744-FFF6-47C4-98E1-05438DA18E9B}"/>
              </a:ext>
            </a:extLst>
          </p:cNvPr>
          <p:cNvSpPr>
            <a:spLocks noGrp="1"/>
          </p:cNvSpPr>
          <p:nvPr>
            <p:ph type="sldNum" sz="quarter" idx="12"/>
          </p:nvPr>
        </p:nvSpPr>
        <p:spPr/>
        <p:txBody>
          <a:body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1643950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32"/>
            <a:ext cx="103632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4FEB1-6A2A-47A9-A349-D94C655840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C4FC-E4E2-45CF-892D-40F5E73D96CF}" type="slidenum">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Tree>
    <p:extLst>
      <p:ext uri="{BB962C8B-B14F-4D97-AF65-F5344CB8AC3E}">
        <p14:creationId xmlns:p14="http://schemas.microsoft.com/office/powerpoint/2010/main" val="3443564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4FEB1-6A2A-47A9-A349-D94C655840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C4FC-E4E2-45CF-892D-40F5E73D96CF}" type="slidenum">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Tree>
    <p:extLst>
      <p:ext uri="{BB962C8B-B14F-4D97-AF65-F5344CB8AC3E}">
        <p14:creationId xmlns:p14="http://schemas.microsoft.com/office/powerpoint/2010/main" val="1238275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504FEB1-6A2A-47A9-A349-D94C655840C6}" type="datetimeFigureOut">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5" name="フッター プレースホルダー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
        <p:nvSpPr>
          <p:cNvPr id="6" name="スライド番号プレースホルダー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CC4FC-E4E2-45CF-892D-40F5E73D96CF}" type="slidenum">
              <a:rPr kumimoji="1" lang="ja-JP" altLang="en-US" sz="1200" b="0" i="0" u="none" strike="noStrike" kern="1200" cap="none" spc="0" normalizeH="0" baseline="0" noProof="0" smtClean="0">
                <a:ln>
                  <a:noFill/>
                </a:ln>
                <a:solidFill>
                  <a:prstClr val="black">
                    <a:tint val="75000"/>
                  </a:prstClr>
                </a:solidFill>
                <a:effectLst/>
                <a:uLnTx/>
                <a:uFillTx/>
                <a:latin typeface="Segoe U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Segoe UI"/>
              <a:ea typeface="メイリオ"/>
              <a:cs typeface="+mn-cs"/>
            </a:endParaRPr>
          </a:p>
        </p:txBody>
      </p:sp>
    </p:spTree>
    <p:extLst>
      <p:ext uri="{BB962C8B-B14F-4D97-AF65-F5344CB8AC3E}">
        <p14:creationId xmlns:p14="http://schemas.microsoft.com/office/powerpoint/2010/main" val="6054480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A3815B-C92A-4687-ABEA-2E7F18E1DA51}"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49068D-DC5B-4B94-A5C5-0AB1E9DC2C4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7650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A3815B-C92A-4687-ABEA-2E7F18E1DA51}"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49068D-DC5B-4B94-A5C5-0AB1E9DC2C4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69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BA3815B-C92A-4687-ABEA-2E7F18E1DA51}"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49068D-DC5B-4B94-A5C5-0AB1E9DC2C4C}"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927238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95ADFB-1A7F-482C-9E94-592C2AE103A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95245-09C3-40D5-827E-2795B16B000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5715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928517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95ADFB-1A7F-482C-9E94-592C2AE103A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D95245-09C3-40D5-827E-2795B16B0001}"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25245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F406B90-046C-4E95-953F-76B533BF9CA4}"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457200" rtl="0" eaLnBrk="1" fontAlgn="auto" latinLnBrk="0" hangingPunct="1">
                <a:lnSpc>
                  <a:spcPct val="100000"/>
                </a:lnSpc>
                <a:spcBef>
                  <a:spcPts val="0"/>
                </a:spcBef>
                <a:spcAft>
                  <a:spcPts val="0"/>
                </a:spcAft>
                <a:buClrTx/>
                <a:buSzTx/>
                <a:buFontTx/>
                <a:buNone/>
                <a:tabLst/>
                <a:defRPr/>
              </a:pPr>
              <a:t>2025/8/20</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393CC0-98CE-483E-A90E-7952C6F14CB6}"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5551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410773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2018805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1788899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414680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102871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3E2083A-A69C-4270-9674-A6F9CE31B110}" type="datetimeFigureOut">
              <a:rPr kumimoji="1" lang="ja-JP" altLang="en-US" smtClean="0"/>
              <a:t>2025/8/20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87973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25.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E2083A-A69C-4270-9674-A6F9CE31B110}" type="datetimeFigureOut">
              <a:rPr kumimoji="1" lang="ja-JP" altLang="en-US" smtClean="0"/>
              <a:t>2025/8/20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B19DF9-71D2-4DEE-B3FE-734D02749AF2}" type="slidenum">
              <a:rPr kumimoji="1" lang="ja-JP" altLang="en-US" smtClean="0"/>
              <a:t>‹#›</a:t>
            </a:fld>
            <a:endParaRPr kumimoji="1" lang="ja-JP" altLang="en-US"/>
          </a:p>
        </p:txBody>
      </p:sp>
    </p:spTree>
    <p:extLst>
      <p:ext uri="{BB962C8B-B14F-4D97-AF65-F5344CB8AC3E}">
        <p14:creationId xmlns:p14="http://schemas.microsoft.com/office/powerpoint/2010/main" val="3564320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7B5B457B-A50F-46F2-80B7-75F5A26EC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6DDAA9-B82D-4C6F-834A-E4191E632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4239ECA-6393-491D-B8F8-E4E4D31E9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F7C77-2E89-4607-AA00-E2DFB3A90CF5}" type="datetimeFigureOut">
              <a:rPr kumimoji="1" lang="ja-JP" altLang="en-US" smtClean="0"/>
              <a:t>2025/8/20</a:t>
            </a:fld>
            <a:endParaRPr kumimoji="1" lang="ja-JP" altLang="en-US"/>
          </a:p>
        </p:txBody>
      </p:sp>
      <p:sp>
        <p:nvSpPr>
          <p:cNvPr id="5" name="フッター プレースホルダー 4">
            <a:extLst>
              <a:ext uri="{FF2B5EF4-FFF2-40B4-BE49-F238E27FC236}">
                <a16:creationId xmlns:a16="http://schemas.microsoft.com/office/drawing/2014/main" id="{38DCFB2A-45FE-480A-9687-730F1F7BC0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74F417C-EC40-4928-9EB9-805482B06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0AB6A0-6586-4CB8-8B91-4384F801DBD7}" type="slidenum">
              <a:rPr kumimoji="1" lang="ja-JP" altLang="en-US" smtClean="0"/>
              <a:t>‹#›</a:t>
            </a:fld>
            <a:endParaRPr kumimoji="1" lang="ja-JP" altLang="en-US"/>
          </a:p>
        </p:txBody>
      </p:sp>
    </p:spTree>
    <p:extLst>
      <p:ext uri="{BB962C8B-B14F-4D97-AF65-F5344CB8AC3E}">
        <p14:creationId xmlns:p14="http://schemas.microsoft.com/office/powerpoint/2010/main" val="9400579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CC4FC-E4E2-45CF-892D-40F5E73D96CF}" type="slidenum">
              <a:rPr kumimoji="1" lang="ja-JP" altLang="en-US" smtClean="0"/>
              <a:t>‹#›</a:t>
            </a:fld>
            <a:endParaRPr kumimoji="1" lang="ja-JP" altLang="en-US"/>
          </a:p>
        </p:txBody>
      </p:sp>
      <p:pic>
        <p:nvPicPr>
          <p:cNvPr id="7" name="Picture 3" descr="\\Iji2-2ks\ブランド推進室\病院パンフレット\4-ロゴマーク\【納品】\yokosukakyosai_logo_07.jp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0662" t="18043" r="9368" b="27139"/>
          <a:stretch/>
        </p:blipFill>
        <p:spPr bwMode="auto">
          <a:xfrm>
            <a:off x="10917927" y="6295648"/>
            <a:ext cx="1133812" cy="44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ji2-2ks\ブランド推進室\病院パンフレット\4-ロゴマーク\logo-line.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8151" y="6469074"/>
            <a:ext cx="10899775" cy="1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658515"/>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4FEB1-6A2A-47A9-A349-D94C655840C6}" type="datetimeFigureOut">
              <a:rPr kumimoji="1" lang="ja-JP" altLang="en-US" smtClean="0"/>
              <a:t>2025/8/20</a:t>
            </a:fld>
            <a:endParaRPr kumimoji="1" lang="ja-JP" altLang="en-US"/>
          </a:p>
        </p:txBody>
      </p:sp>
      <p:sp>
        <p:nvSpPr>
          <p:cNvPr id="5" name="フッター プレースホルダー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CC4FC-E4E2-45CF-892D-40F5E73D96CF}" type="slidenum">
              <a:rPr kumimoji="1" lang="ja-JP" altLang="en-US" smtClean="0"/>
              <a:t>‹#›</a:t>
            </a:fld>
            <a:endParaRPr kumimoji="1" lang="ja-JP" altLang="en-US"/>
          </a:p>
        </p:txBody>
      </p:sp>
      <p:pic>
        <p:nvPicPr>
          <p:cNvPr id="7" name="Picture 3" descr="\\Iji2-2ks\ブランド推進室\病院パンフレット\4-ロゴマーク\【納品】\yokosukakyosai_logo_07.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10662" t="18043" r="9368" b="27139"/>
          <a:stretch/>
        </p:blipFill>
        <p:spPr bwMode="auto">
          <a:xfrm>
            <a:off x="10917921" y="6295642"/>
            <a:ext cx="1133812" cy="44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ji2-2ks\ブランド推進室\病院パンフレット\4-ロゴマーク\logo-line.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8147" y="6469068"/>
            <a:ext cx="10899773" cy="10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33897"/>
      </p:ext>
    </p:extLst>
  </p:cSld>
  <p:clrMap bg1="lt1" tx1="dk1" bg2="lt2" tx2="dk2" accent1="accent1" accent2="accent2" accent3="accent3" accent4="accent4" accent5="accent5" accent6="accent6" hlink="hlink" folHlink="folHlink"/>
  <p:sldLayoutIdLst>
    <p:sldLayoutId id="2147483676" r:id="rId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3815B-C92A-4687-ABEA-2E7F18E1DA51}" type="datetimeFigureOut">
              <a:rPr kumimoji="1" lang="ja-JP" altLang="en-US" smtClean="0"/>
              <a:t>2025/8/20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49068D-DC5B-4B94-A5C5-0AB1E9DC2C4C}"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5A4C8035-6703-48C6-87D1-EA06AC4A2162}"/>
              </a:ext>
            </a:extLst>
          </p:cNvPr>
          <p:cNvSpPr/>
          <p:nvPr userDrawn="1"/>
        </p:nvSpPr>
        <p:spPr>
          <a:xfrm>
            <a:off x="0" y="6663533"/>
            <a:ext cx="12192000" cy="1777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8" name="正方形/長方形 7">
            <a:extLst>
              <a:ext uri="{FF2B5EF4-FFF2-40B4-BE49-F238E27FC236}">
                <a16:creationId xmlns:a16="http://schemas.microsoft.com/office/drawing/2014/main" id="{F2F55A46-02A7-43F9-A277-1840E255ADA9}"/>
              </a:ext>
            </a:extLst>
          </p:cNvPr>
          <p:cNvSpPr/>
          <p:nvPr userDrawn="1"/>
        </p:nvSpPr>
        <p:spPr>
          <a:xfrm>
            <a:off x="0" y="6486588"/>
            <a:ext cx="12192000" cy="177799"/>
          </a:xfrm>
          <a:prstGeom prst="rect">
            <a:avLst/>
          </a:prstGeom>
          <a:solidFill>
            <a:srgbClr val="1FD3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テキスト ボックス 8">
            <a:extLst>
              <a:ext uri="{FF2B5EF4-FFF2-40B4-BE49-F238E27FC236}">
                <a16:creationId xmlns:a16="http://schemas.microsoft.com/office/drawing/2014/main" id="{E0C92821-4BF2-4992-9CA7-79F03D1D97A6}"/>
              </a:ext>
            </a:extLst>
          </p:cNvPr>
          <p:cNvSpPr txBox="1"/>
          <p:nvPr userDrawn="1"/>
        </p:nvSpPr>
        <p:spPr>
          <a:xfrm>
            <a:off x="8958486" y="6461680"/>
            <a:ext cx="2231060" cy="369332"/>
          </a:xfrm>
          <a:prstGeom prst="rect">
            <a:avLst/>
          </a:prstGeom>
          <a:noFill/>
        </p:spPr>
        <p:txBody>
          <a:bodyPr wrap="none" rtlCol="0">
            <a:spAutoFit/>
          </a:bodyPr>
          <a:lstStyle/>
          <a:p>
            <a:r>
              <a:rPr kumimoji="1" lang="en-US" altLang="ja-JP" sz="1800" dirty="0">
                <a:solidFill>
                  <a:schemeClr val="bg1"/>
                </a:solidFill>
              </a:rPr>
              <a:t>iseharakyodo hospital</a:t>
            </a:r>
            <a:endParaRPr kumimoji="1" lang="ja-JP" altLang="en-US" sz="1800" dirty="0">
              <a:solidFill>
                <a:schemeClr val="bg1"/>
              </a:solidFill>
            </a:endParaRPr>
          </a:p>
        </p:txBody>
      </p:sp>
    </p:spTree>
    <p:extLst>
      <p:ext uri="{BB962C8B-B14F-4D97-AF65-F5344CB8AC3E}">
        <p14:creationId xmlns:p14="http://schemas.microsoft.com/office/powerpoint/2010/main" val="315285713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BIZ UDPゴシック" panose="020B0400000000000000" pitchFamily="50" charset="-128"/>
          <a:ea typeface="BIZ UDP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BIZ UDPゴシック" panose="020B0400000000000000" pitchFamily="50" charset="-128"/>
          <a:ea typeface="BIZ UDP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BIZ UDPゴシック" panose="020B0400000000000000" pitchFamily="50" charset="-128"/>
          <a:ea typeface="BIZ UDP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Pゴシック" panose="020B0400000000000000" pitchFamily="50" charset="-128"/>
          <a:ea typeface="BIZ UDP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BIZ UDPゴシック" panose="020B0400000000000000" pitchFamily="50" charset="-128"/>
          <a:ea typeface="BIZ UDP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5ADFB-1A7F-482C-9E94-592C2AE103AC}" type="datetimeFigureOut">
              <a:rPr kumimoji="1" lang="ja-JP" altLang="en-US" smtClean="0"/>
              <a:pPr/>
              <a:t>2025/8/20</a:t>
            </a:fld>
            <a:endParaRPr kumimoji="1" lang="ja-JP" altLang="en-US"/>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95245-09C3-40D5-827E-2795B16B0001}" type="slidenum">
              <a:rPr kumimoji="1" lang="ja-JP" altLang="en-US" smtClean="0"/>
              <a:pPr/>
              <a:t>‹#›</a:t>
            </a:fld>
            <a:endParaRPr kumimoji="1" lang="ja-JP" altLang="en-US"/>
          </a:p>
        </p:txBody>
      </p:sp>
    </p:spTree>
    <p:extLst>
      <p:ext uri="{BB962C8B-B14F-4D97-AF65-F5344CB8AC3E}">
        <p14:creationId xmlns:p14="http://schemas.microsoft.com/office/powerpoint/2010/main" val="1074699022"/>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406B90-046C-4E95-953F-76B533BF9CA4}" type="datetimeFigureOut">
              <a:rPr kumimoji="1" lang="ja-JP" altLang="en-US" smtClean="0"/>
              <a:t>2025/8/20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393CC0-98CE-483E-A90E-7952C6F14CB6}" type="slidenum">
              <a:rPr kumimoji="1" lang="ja-JP" altLang="en-US" smtClean="0"/>
              <a:t>‹#›</a:t>
            </a:fld>
            <a:endParaRPr kumimoji="1" lang="ja-JP" altLang="en-US"/>
          </a:p>
        </p:txBody>
      </p:sp>
    </p:spTree>
    <p:extLst>
      <p:ext uri="{BB962C8B-B14F-4D97-AF65-F5344CB8AC3E}">
        <p14:creationId xmlns:p14="http://schemas.microsoft.com/office/powerpoint/2010/main" val="376994310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27.xml"/><Relationship Id="rId5" Type="http://schemas.openxmlformats.org/officeDocument/2006/relationships/image" Target="../media/image28.png"/><Relationship Id="rId4" Type="http://schemas.openxmlformats.org/officeDocument/2006/relationships/image" Target="../media/image27.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3.gif"/><Relationship Id="rId2" Type="http://schemas.openxmlformats.org/officeDocument/2006/relationships/diagramData" Target="../diagrams/data8.xml"/><Relationship Id="rId1" Type="http://schemas.openxmlformats.org/officeDocument/2006/relationships/slideLayout" Target="../slideLayouts/slideLayout31.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3.gif"/><Relationship Id="rId2" Type="http://schemas.openxmlformats.org/officeDocument/2006/relationships/diagramData" Target="../diagrams/data9.xml"/><Relationship Id="rId1" Type="http://schemas.openxmlformats.org/officeDocument/2006/relationships/slideLayout" Target="../slideLayouts/slideLayout31.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8139" y="308631"/>
            <a:ext cx="10626055" cy="2387600"/>
          </a:xfrm>
        </p:spPr>
        <p:txBody>
          <a:bodyPr>
            <a:normAutofit fontScale="90000"/>
          </a:bodyPr>
          <a:lstStyle/>
          <a:p>
            <a:br>
              <a:rPr lang="en-US" altLang="ja-JP" sz="4000" dirty="0"/>
            </a:br>
            <a:r>
              <a:rPr lang="ja-JP" altLang="en-US" sz="3100" b="1" dirty="0">
                <a:solidFill>
                  <a:srgbClr val="0000FF"/>
                </a:solidFill>
              </a:rPr>
              <a:t>インフォメーションイクスチェンジ</a:t>
            </a:r>
            <a:r>
              <a:rPr lang="en-US" altLang="ja-JP" sz="3100" b="1" dirty="0">
                <a:solidFill>
                  <a:srgbClr val="0000FF"/>
                </a:solidFill>
              </a:rPr>
              <a:t>41</a:t>
            </a:r>
            <a:br>
              <a:rPr lang="en-US" altLang="ja-JP" sz="4000" dirty="0"/>
            </a:br>
            <a:r>
              <a:rPr lang="ja-JP" altLang="en-US" sz="4000" dirty="0"/>
              <a:t>「</a:t>
            </a:r>
            <a:r>
              <a:rPr lang="ja-JP" altLang="en-US" sz="4000" b="1" dirty="0"/>
              <a:t>かながわ地域看護師</a:t>
            </a:r>
            <a:r>
              <a:rPr lang="ja-JP" altLang="en-US" sz="4000" dirty="0"/>
              <a:t>」育成システムの構築</a:t>
            </a:r>
            <a:br>
              <a:rPr lang="en-US" altLang="ja-JP" sz="4000" dirty="0"/>
            </a:br>
            <a:r>
              <a:rPr lang="ja-JP" altLang="en-US" sz="4000" dirty="0"/>
              <a:t>多機関連携による地域包括ケアの推進力となる</a:t>
            </a:r>
            <a:br>
              <a:rPr lang="en-US" altLang="ja-JP" sz="4000" dirty="0"/>
            </a:br>
            <a:r>
              <a:rPr lang="ja-JP" altLang="en-US" sz="4000" dirty="0"/>
              <a:t>看護師育成</a:t>
            </a:r>
            <a:endParaRPr kumimoji="1" lang="ja-JP" altLang="en-US" sz="4000" dirty="0"/>
          </a:p>
        </p:txBody>
      </p:sp>
      <p:sp>
        <p:nvSpPr>
          <p:cNvPr id="3" name="サブタイトル 2"/>
          <p:cNvSpPr>
            <a:spLocks noGrp="1"/>
          </p:cNvSpPr>
          <p:nvPr>
            <p:ph type="subTitle" idx="1"/>
          </p:nvPr>
        </p:nvSpPr>
        <p:spPr>
          <a:xfrm>
            <a:off x="1764152" y="3032133"/>
            <a:ext cx="9144000" cy="1655762"/>
          </a:xfrm>
        </p:spPr>
        <p:txBody>
          <a:bodyPr>
            <a:normAutofit lnSpcReduction="10000"/>
          </a:bodyPr>
          <a:lstStyle/>
          <a:p>
            <a:r>
              <a:rPr kumimoji="1" lang="en-US" altLang="ja-JP" dirty="0"/>
              <a:t>2025</a:t>
            </a:r>
            <a:r>
              <a:rPr kumimoji="1" lang="ja-JP" altLang="en-US" dirty="0"/>
              <a:t>年</a:t>
            </a:r>
            <a:r>
              <a:rPr kumimoji="1" lang="en-US" altLang="ja-JP" dirty="0"/>
              <a:t>8</a:t>
            </a:r>
            <a:r>
              <a:rPr kumimoji="1" lang="ja-JP" altLang="en-US" dirty="0"/>
              <a:t>月</a:t>
            </a:r>
            <a:r>
              <a:rPr lang="en-US" altLang="ja-JP" dirty="0"/>
              <a:t>22</a:t>
            </a:r>
            <a:r>
              <a:rPr kumimoji="1" lang="ja-JP" altLang="en-US" dirty="0"/>
              <a:t>日　</a:t>
            </a:r>
            <a:r>
              <a:rPr kumimoji="1" lang="en-US" altLang="ja-JP" dirty="0"/>
              <a:t>17</a:t>
            </a:r>
            <a:r>
              <a:rPr kumimoji="1" lang="ja-JP" altLang="en-US" dirty="0"/>
              <a:t>：</a:t>
            </a:r>
            <a:r>
              <a:rPr kumimoji="1" lang="en-US" altLang="ja-JP" dirty="0"/>
              <a:t>00-17</a:t>
            </a:r>
            <a:r>
              <a:rPr kumimoji="1" lang="ja-JP" altLang="en-US" dirty="0"/>
              <a:t>：</a:t>
            </a:r>
            <a:r>
              <a:rPr kumimoji="1" lang="en-US" altLang="ja-JP" dirty="0"/>
              <a:t>50</a:t>
            </a:r>
          </a:p>
          <a:p>
            <a:r>
              <a:rPr lang="ja-JP" altLang="en-US" sz="2200" dirty="0"/>
              <a:t>ファシリテーター</a:t>
            </a:r>
            <a:endParaRPr kumimoji="1" lang="en-US" altLang="ja-JP" sz="2200" dirty="0"/>
          </a:p>
          <a:p>
            <a:r>
              <a:rPr kumimoji="1" lang="ja-JP" altLang="en-US" sz="2200" dirty="0"/>
              <a:t>神奈川県看護師等養成実習病院連絡協議会</a:t>
            </a:r>
            <a:endParaRPr lang="en-US" altLang="ja-JP" sz="2200" dirty="0"/>
          </a:p>
          <a:p>
            <a:r>
              <a:rPr kumimoji="1" lang="ja-JP" altLang="en-US" sz="2200" dirty="0"/>
              <a:t>座間総合</a:t>
            </a:r>
            <a:r>
              <a:rPr lang="ja-JP" altLang="en-US" sz="2200" dirty="0"/>
              <a:t>病院　副院長兼看護部長　竹村華織</a:t>
            </a:r>
            <a:endParaRPr kumimoji="1" lang="ja-JP" altLang="en-US" sz="2200" dirty="0"/>
          </a:p>
        </p:txBody>
      </p:sp>
      <p:pic>
        <p:nvPicPr>
          <p:cNvPr id="4" name="図 3"/>
          <p:cNvPicPr>
            <a:picLocks noChangeAspect="1"/>
          </p:cNvPicPr>
          <p:nvPr/>
        </p:nvPicPr>
        <p:blipFill>
          <a:blip r:embed="rId3"/>
          <a:stretch>
            <a:fillRect/>
          </a:stretch>
        </p:blipFill>
        <p:spPr>
          <a:xfrm>
            <a:off x="464706" y="4741651"/>
            <a:ext cx="3041893" cy="1780052"/>
          </a:xfrm>
          <a:prstGeom prst="rect">
            <a:avLst/>
          </a:prstGeom>
        </p:spPr>
      </p:pic>
      <p:pic>
        <p:nvPicPr>
          <p:cNvPr id="5" name="図 4"/>
          <p:cNvPicPr>
            <a:picLocks noChangeAspect="1"/>
          </p:cNvPicPr>
          <p:nvPr/>
        </p:nvPicPr>
        <p:blipFill>
          <a:blip r:embed="rId4"/>
          <a:stretch>
            <a:fillRect/>
          </a:stretch>
        </p:blipFill>
        <p:spPr>
          <a:xfrm>
            <a:off x="6336152" y="4741651"/>
            <a:ext cx="2637114" cy="1780052"/>
          </a:xfrm>
          <a:prstGeom prst="rect">
            <a:avLst/>
          </a:prstGeom>
        </p:spPr>
      </p:pic>
      <p:pic>
        <p:nvPicPr>
          <p:cNvPr id="7" name="図 6"/>
          <p:cNvPicPr>
            <a:picLocks noChangeAspect="1"/>
          </p:cNvPicPr>
          <p:nvPr/>
        </p:nvPicPr>
        <p:blipFill>
          <a:blip r:embed="rId5"/>
          <a:stretch>
            <a:fillRect/>
          </a:stretch>
        </p:blipFill>
        <p:spPr>
          <a:xfrm>
            <a:off x="3525711" y="4741652"/>
            <a:ext cx="2810441" cy="1780052"/>
          </a:xfrm>
          <a:prstGeom prst="rect">
            <a:avLst/>
          </a:prstGeom>
        </p:spPr>
      </p:pic>
      <p:pic>
        <p:nvPicPr>
          <p:cNvPr id="8" name="図 7"/>
          <p:cNvPicPr>
            <a:picLocks noChangeAspect="1"/>
          </p:cNvPicPr>
          <p:nvPr/>
        </p:nvPicPr>
        <p:blipFill>
          <a:blip r:embed="rId6"/>
          <a:stretch>
            <a:fillRect/>
          </a:stretch>
        </p:blipFill>
        <p:spPr>
          <a:xfrm>
            <a:off x="8992378" y="4741652"/>
            <a:ext cx="2661403" cy="1780052"/>
          </a:xfrm>
          <a:prstGeom prst="rect">
            <a:avLst/>
          </a:prstGeom>
        </p:spPr>
      </p:pic>
      <p:sp>
        <p:nvSpPr>
          <p:cNvPr id="9" name="テキスト ボックス 8"/>
          <p:cNvSpPr txBox="1"/>
          <p:nvPr/>
        </p:nvSpPr>
        <p:spPr>
          <a:xfrm>
            <a:off x="1266738" y="6488668"/>
            <a:ext cx="1269899" cy="369332"/>
          </a:xfrm>
          <a:prstGeom prst="rect">
            <a:avLst/>
          </a:prstGeom>
          <a:noFill/>
        </p:spPr>
        <p:txBody>
          <a:bodyPr wrap="none" rtlCol="0">
            <a:spAutoFit/>
          </a:bodyPr>
          <a:lstStyle/>
          <a:p>
            <a:r>
              <a:rPr lang="en-US" altLang="ja-JP" i="1" dirty="0" err="1">
                <a:latin typeface="Arial" panose="020B0604020202020204" pitchFamily="34" charset="0"/>
                <a:cs typeface="Arial" panose="020B0604020202020204" pitchFamily="34" charset="0"/>
              </a:rPr>
              <a:t>yokohama</a:t>
            </a:r>
            <a:endParaRPr kumimoji="1" lang="ja-JP" altLang="en-US" i="1" dirty="0">
              <a:latin typeface="Arial" panose="020B0604020202020204" pitchFamily="34" charset="0"/>
              <a:cs typeface="Arial" panose="020B0604020202020204" pitchFamily="34" charset="0"/>
            </a:endParaRPr>
          </a:p>
        </p:txBody>
      </p:sp>
      <p:sp>
        <p:nvSpPr>
          <p:cNvPr id="10" name="テキスト ボックス 9"/>
          <p:cNvSpPr txBox="1"/>
          <p:nvPr/>
        </p:nvSpPr>
        <p:spPr>
          <a:xfrm>
            <a:off x="4424907" y="6488668"/>
            <a:ext cx="941283"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hakone</a:t>
            </a:r>
            <a:endParaRPr kumimoji="1" lang="ja-JP" altLang="en-US" i="1" dirty="0">
              <a:latin typeface="Arial" panose="020B0604020202020204" pitchFamily="34" charset="0"/>
              <a:cs typeface="Arial" panose="020B0604020202020204" pitchFamily="34" charset="0"/>
            </a:endParaRPr>
          </a:p>
        </p:txBody>
      </p:sp>
      <p:sp>
        <p:nvSpPr>
          <p:cNvPr id="11" name="テキスト ボックス 10"/>
          <p:cNvSpPr txBox="1"/>
          <p:nvPr/>
        </p:nvSpPr>
        <p:spPr>
          <a:xfrm>
            <a:off x="7103536" y="6504925"/>
            <a:ext cx="941283"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shonan</a:t>
            </a:r>
            <a:endParaRPr kumimoji="1" lang="ja-JP" altLang="en-US" i="1" dirty="0">
              <a:latin typeface="Arial" panose="020B0604020202020204" pitchFamily="34" charset="0"/>
              <a:cs typeface="Arial" panose="020B0604020202020204" pitchFamily="34" charset="0"/>
            </a:endParaRPr>
          </a:p>
        </p:txBody>
      </p:sp>
      <p:sp>
        <p:nvSpPr>
          <p:cNvPr id="12" name="テキスト ボックス 11"/>
          <p:cNvSpPr txBox="1"/>
          <p:nvPr/>
        </p:nvSpPr>
        <p:spPr>
          <a:xfrm>
            <a:off x="9742398" y="6488668"/>
            <a:ext cx="1197764" cy="369332"/>
          </a:xfrm>
          <a:prstGeom prst="rect">
            <a:avLst/>
          </a:prstGeom>
          <a:noFill/>
        </p:spPr>
        <p:txBody>
          <a:bodyPr wrap="none" rtlCol="0">
            <a:spAutoFit/>
          </a:bodyPr>
          <a:lstStyle/>
          <a:p>
            <a:r>
              <a:rPr kumimoji="1" lang="en-US" altLang="ja-JP" i="1" dirty="0" err="1">
                <a:latin typeface="Arial" panose="020B0604020202020204" pitchFamily="34" charset="0"/>
                <a:cs typeface="Arial" panose="020B0604020202020204" pitchFamily="34" charset="0"/>
              </a:rPr>
              <a:t>kamakura</a:t>
            </a:r>
            <a:endParaRPr kumimoji="1" lang="ja-JP" alt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682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997604" y="71215"/>
            <a:ext cx="9625263" cy="6870865"/>
          </a:xfrm>
          <a:prstGeom prst="rect">
            <a:avLst/>
          </a:prstGeom>
        </p:spPr>
      </p:pic>
      <p:sp>
        <p:nvSpPr>
          <p:cNvPr id="5" name="テキスト ボックス 4"/>
          <p:cNvSpPr txBox="1"/>
          <p:nvPr/>
        </p:nvSpPr>
        <p:spPr>
          <a:xfrm>
            <a:off x="3728638"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3147643"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682745" y="383366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288039"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359516"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363138"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752443"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8963031"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570104"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7542499" y="2083949"/>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59265" y="117714"/>
            <a:ext cx="9695283" cy="523220"/>
          </a:xfrm>
          <a:prstGeom prst="rect">
            <a:avLst/>
          </a:prstGeom>
          <a:solidFill>
            <a:schemeClr val="bg1"/>
          </a:solidFill>
        </p:spPr>
        <p:txBody>
          <a:bodyPr wrap="none">
            <a:spAutoFit/>
          </a:bodyPr>
          <a:lstStyle/>
          <a:p>
            <a:r>
              <a:rPr lang="en-US" altLang="ja-JP" sz="2800" dirty="0">
                <a:latin typeface="ＭＳ Ｐゴシック" panose="020B0600070205080204" pitchFamily="50" charset="-128"/>
                <a:ea typeface="ＭＳ Ｐゴシック" panose="020B0600070205080204" pitchFamily="50" charset="-128"/>
              </a:rPr>
              <a:t>2019</a:t>
            </a:r>
            <a:r>
              <a:rPr lang="ja-JP" altLang="en-US" sz="2800" dirty="0">
                <a:latin typeface="ＭＳ Ｐゴシック" panose="020B0600070205080204" pitchFamily="50" charset="-128"/>
                <a:ea typeface="ＭＳ Ｐゴシック" panose="020B0600070205080204" pitchFamily="50" charset="-128"/>
              </a:rPr>
              <a:t>年実態調査　出向システムの稼働状況　</a:t>
            </a:r>
            <a:r>
              <a:rPr lang="en-US" altLang="ja-JP" sz="2800" dirty="0">
                <a:latin typeface="ＭＳ Ｐゴシック" panose="020B0600070205080204" pitchFamily="50" charset="-128"/>
                <a:ea typeface="ＭＳ Ｐゴシック" panose="020B0600070205080204" pitchFamily="50" charset="-128"/>
              </a:rPr>
              <a:t>85</a:t>
            </a:r>
            <a:r>
              <a:rPr lang="ja-JP" altLang="en-US" sz="2800" dirty="0">
                <a:latin typeface="ＭＳ Ｐゴシック" panose="020B0600070205080204" pitchFamily="50" charset="-128"/>
                <a:ea typeface="ＭＳ Ｐゴシック" panose="020B0600070205080204" pitchFamily="50" charset="-128"/>
              </a:rPr>
              <a:t>％病院で稼働</a:t>
            </a:r>
          </a:p>
        </p:txBody>
      </p:sp>
      <p:sp>
        <p:nvSpPr>
          <p:cNvPr id="18" name="楕円 17"/>
          <p:cNvSpPr/>
          <p:nvPr/>
        </p:nvSpPr>
        <p:spPr>
          <a:xfrm>
            <a:off x="7948405" y="117260"/>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224221" y="488848"/>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4844819" y="1869099"/>
            <a:ext cx="1465755" cy="1526626"/>
          </a:xfrm>
          <a:prstGeom prst="ellipse">
            <a:avLst/>
          </a:prstGeom>
          <a:solidFill>
            <a:schemeClr val="accent4">
              <a:alpha val="32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10219634" y="3614435"/>
            <a:ext cx="405094" cy="419289"/>
          </a:xfrm>
          <a:prstGeom prst="ellipse">
            <a:avLst/>
          </a:prstGeom>
          <a:solidFill>
            <a:schemeClr val="accent1">
              <a:alpha val="31765"/>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正方形/長方形 22"/>
          <p:cNvSpPr/>
          <p:nvPr/>
        </p:nvSpPr>
        <p:spPr>
          <a:xfrm>
            <a:off x="9869695" y="3973925"/>
            <a:ext cx="1681871" cy="646331"/>
          </a:xfrm>
          <a:prstGeom prst="rect">
            <a:avLst/>
          </a:prstGeom>
        </p:spPr>
        <p:txBody>
          <a:bodyPr wrap="none">
            <a:spAutoFit/>
          </a:bodyPr>
          <a:lstStyle/>
          <a:p>
            <a:r>
              <a:rPr lang="ja-JP" altLang="en-US" dirty="0"/>
              <a:t>不定期</a:t>
            </a:r>
            <a:r>
              <a:rPr lang="en-US" altLang="ja-JP" dirty="0"/>
              <a:t>/</a:t>
            </a:r>
            <a:r>
              <a:rPr lang="ja-JP" altLang="en-US" dirty="0"/>
              <a:t>定期で</a:t>
            </a:r>
            <a:endParaRPr lang="en-US" altLang="ja-JP" dirty="0"/>
          </a:p>
          <a:p>
            <a:r>
              <a:rPr lang="ja-JP" altLang="en-US" dirty="0"/>
              <a:t>稼働中と回答</a:t>
            </a:r>
          </a:p>
        </p:txBody>
      </p:sp>
      <p:sp>
        <p:nvSpPr>
          <p:cNvPr id="25" name="正方形/長方形 24"/>
          <p:cNvSpPr/>
          <p:nvPr/>
        </p:nvSpPr>
        <p:spPr>
          <a:xfrm>
            <a:off x="0" y="5770008"/>
            <a:ext cx="12192000" cy="1168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ja-JP" sz="3600" b="1" dirty="0">
                <a:solidFill>
                  <a:prstClr val="black"/>
                </a:solidFill>
              </a:rPr>
              <a:t>25</a:t>
            </a:r>
            <a:r>
              <a:rPr lang="ja-JP" altLang="en-US" sz="3600" b="1" dirty="0">
                <a:solidFill>
                  <a:prstClr val="black"/>
                </a:solidFill>
              </a:rPr>
              <a:t>％の病院自助努力で</a:t>
            </a:r>
            <a:r>
              <a:rPr lang="ja-JP" altLang="en-US" sz="3600" b="1" u="sng" dirty="0">
                <a:solidFill>
                  <a:prstClr val="black"/>
                </a:solidFill>
              </a:rPr>
              <a:t>法人内</a:t>
            </a:r>
            <a:r>
              <a:rPr lang="ja-JP" altLang="en-US" sz="3600" b="1" dirty="0">
                <a:solidFill>
                  <a:prstClr val="black"/>
                </a:solidFill>
              </a:rPr>
              <a:t>出向システム稼働</a:t>
            </a:r>
            <a:endParaRPr lang="en-US" altLang="ja-JP" sz="3600" b="1" dirty="0">
              <a:solidFill>
                <a:prstClr val="black"/>
              </a:solidFill>
            </a:endParaRPr>
          </a:p>
          <a:p>
            <a:pPr lvl="0" algn="ctr">
              <a:defRPr/>
            </a:pPr>
            <a:r>
              <a:rPr lang="ja-JP" altLang="en-US" sz="3600" b="1" dirty="0">
                <a:solidFill>
                  <a:prstClr val="black"/>
                </a:solidFill>
              </a:rPr>
              <a:t>慢性期度が増すほどシステムがなかった</a:t>
            </a:r>
          </a:p>
        </p:txBody>
      </p:sp>
    </p:spTree>
    <p:extLst>
      <p:ext uri="{BB962C8B-B14F-4D97-AF65-F5344CB8AC3E}">
        <p14:creationId xmlns:p14="http://schemas.microsoft.com/office/powerpoint/2010/main" val="228053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D3CC3D-EDDB-4BC9-B828-5EE99A909813}"/>
              </a:ext>
            </a:extLst>
          </p:cNvPr>
          <p:cNvSpPr>
            <a:spLocks noGrp="1"/>
          </p:cNvSpPr>
          <p:nvPr>
            <p:ph type="title"/>
          </p:nvPr>
        </p:nvSpPr>
        <p:spPr>
          <a:xfrm>
            <a:off x="859715" y="322097"/>
            <a:ext cx="10515600" cy="1053789"/>
          </a:xfrm>
        </p:spPr>
        <p:txBody>
          <a:bodyPr>
            <a:normAutofit fontScale="90000"/>
          </a:bodyPr>
          <a:lstStyle/>
          <a:p>
            <a:r>
              <a:rPr lang="en-US" altLang="ja-JP" dirty="0"/>
              <a:t>2019</a:t>
            </a:r>
            <a:r>
              <a:rPr lang="ja-JP" altLang="en-US" dirty="0"/>
              <a:t>年実態調査　</a:t>
            </a:r>
            <a:r>
              <a:rPr lang="ja-JP" altLang="ja-JP" dirty="0"/>
              <a:t>出向システムへの成果期待</a:t>
            </a:r>
            <a:endParaRPr kumimoji="1" lang="ja-JP" altLang="en-US" dirty="0"/>
          </a:p>
        </p:txBody>
      </p:sp>
      <p:graphicFrame>
        <p:nvGraphicFramePr>
          <p:cNvPr id="5" name="図表 4"/>
          <p:cNvGraphicFramePr/>
          <p:nvPr/>
        </p:nvGraphicFramePr>
        <p:xfrm>
          <a:off x="1644728" y="137588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図 7"/>
          <p:cNvPicPr>
            <a:picLocks noChangeAspect="1"/>
          </p:cNvPicPr>
          <p:nvPr/>
        </p:nvPicPr>
        <p:blipFill>
          <a:blip r:embed="rId8"/>
          <a:stretch>
            <a:fillRect/>
          </a:stretch>
        </p:blipFill>
        <p:spPr>
          <a:xfrm>
            <a:off x="189812" y="2056452"/>
            <a:ext cx="2800814" cy="1347832"/>
          </a:xfrm>
          <a:prstGeom prst="rect">
            <a:avLst/>
          </a:prstGeom>
        </p:spPr>
      </p:pic>
      <p:sp>
        <p:nvSpPr>
          <p:cNvPr id="6" name="正方形/長方形 5"/>
          <p:cNvSpPr/>
          <p:nvPr/>
        </p:nvSpPr>
        <p:spPr>
          <a:xfrm>
            <a:off x="0" y="5770008"/>
            <a:ext cx="12192000" cy="11689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成果（指標）は、地域連携とキャリア支援</a:t>
            </a:r>
          </a:p>
        </p:txBody>
      </p:sp>
    </p:spTree>
    <p:extLst>
      <p:ext uri="{BB962C8B-B14F-4D97-AF65-F5344CB8AC3E}">
        <p14:creationId xmlns:p14="http://schemas.microsoft.com/office/powerpoint/2010/main" val="427877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832990" y="115658"/>
            <a:ext cx="9625263" cy="6870865"/>
          </a:xfrm>
          <a:prstGeom prst="rect">
            <a:avLst/>
          </a:prstGeom>
        </p:spPr>
      </p:pic>
      <p:sp>
        <p:nvSpPr>
          <p:cNvPr id="5" name="テキスト ボックス 4"/>
          <p:cNvSpPr txBox="1"/>
          <p:nvPr/>
        </p:nvSpPr>
        <p:spPr>
          <a:xfrm>
            <a:off x="3480927"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2899932"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435034" y="383366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040328"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111805"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115427"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504732"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8715320"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322393"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7920437" y="2083643"/>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267692" y="135583"/>
            <a:ext cx="6766596" cy="523220"/>
          </a:xfrm>
          <a:prstGeom prst="rect">
            <a:avLst/>
          </a:prstGeom>
          <a:solidFill>
            <a:schemeClr val="bg1"/>
          </a:solidFill>
        </p:spPr>
        <p:txBody>
          <a:bodyPr wrap="none">
            <a:spAutoFit/>
          </a:bodyPr>
          <a:lstStyle/>
          <a:p>
            <a:r>
              <a:rPr lang="en-US" altLang="ja-JP" sz="2800" dirty="0">
                <a:latin typeface="ＭＳ Ｐゴシック" panose="020B0600070205080204" pitchFamily="50" charset="-128"/>
                <a:ea typeface="ＭＳ Ｐゴシック" panose="020B0600070205080204" pitchFamily="50" charset="-128"/>
              </a:rPr>
              <a:t>2019</a:t>
            </a:r>
            <a:r>
              <a:rPr lang="ja-JP" altLang="en-US" sz="2800" dirty="0">
                <a:latin typeface="ＭＳ Ｐゴシック" panose="020B0600070205080204" pitchFamily="50" charset="-128"/>
                <a:ea typeface="ＭＳ Ｐゴシック" panose="020B0600070205080204" pitchFamily="50" charset="-128"/>
              </a:rPr>
              <a:t>年実態調査　出向システムへの期待感</a:t>
            </a:r>
          </a:p>
        </p:txBody>
      </p:sp>
      <p:sp>
        <p:nvSpPr>
          <p:cNvPr id="18" name="楕円 17"/>
          <p:cNvSpPr/>
          <p:nvPr/>
        </p:nvSpPr>
        <p:spPr>
          <a:xfrm>
            <a:off x="3032449" y="115658"/>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3957980" y="3153111"/>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1689664" y="2935504"/>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530315" y="5067701"/>
            <a:ext cx="1790299" cy="1790299"/>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5146949" y="2169957"/>
            <a:ext cx="1106501" cy="1034595"/>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p:cNvSpPr/>
          <p:nvPr/>
        </p:nvSpPr>
        <p:spPr>
          <a:xfrm>
            <a:off x="7470685" y="914145"/>
            <a:ext cx="1106501" cy="1034595"/>
          </a:xfrm>
          <a:prstGeom prst="ellipse">
            <a:avLst/>
          </a:prstGeom>
          <a:solidFill>
            <a:schemeClr val="accent5">
              <a:lumMod val="75000"/>
              <a:alpha val="32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0" y="5856502"/>
            <a:ext cx="12192000" cy="1019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ほぼ県の全域で出向システムへの期待が大きかった</a:t>
            </a:r>
          </a:p>
        </p:txBody>
      </p:sp>
    </p:spTree>
    <p:extLst>
      <p:ext uri="{BB962C8B-B14F-4D97-AF65-F5344CB8AC3E}">
        <p14:creationId xmlns:p14="http://schemas.microsoft.com/office/powerpoint/2010/main" val="3829765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94EE5E-C324-468E-981D-A91D23DFA301}"/>
              </a:ext>
            </a:extLst>
          </p:cNvPr>
          <p:cNvSpPr>
            <a:spLocks noGrp="1"/>
          </p:cNvSpPr>
          <p:nvPr>
            <p:ph type="title"/>
          </p:nvPr>
        </p:nvSpPr>
        <p:spPr>
          <a:xfrm>
            <a:off x="613064" y="365125"/>
            <a:ext cx="11128013" cy="1325563"/>
          </a:xfrm>
        </p:spPr>
        <p:txBody>
          <a:bodyPr>
            <a:normAutofit/>
          </a:bodyPr>
          <a:lstStyle/>
          <a:p>
            <a:r>
              <a:rPr kumimoji="1" lang="en-US" altLang="ja-JP" sz="4000" dirty="0"/>
              <a:t>2019</a:t>
            </a:r>
            <a:r>
              <a:rPr kumimoji="1" lang="ja-JP" altLang="en-US" sz="4000" dirty="0"/>
              <a:t>年実態調査　</a:t>
            </a:r>
            <a:r>
              <a:rPr lang="ja-JP" altLang="en-US" sz="4000" b="1" dirty="0"/>
              <a:t>モデル支援事業への参画意思</a:t>
            </a:r>
            <a:endParaRPr kumimoji="1" lang="ja-JP" altLang="en-US" sz="4000" dirty="0"/>
          </a:p>
        </p:txBody>
      </p:sp>
      <p:sp>
        <p:nvSpPr>
          <p:cNvPr id="3" name="コンテンツ プレースホルダー 2">
            <a:extLst>
              <a:ext uri="{FF2B5EF4-FFF2-40B4-BE49-F238E27FC236}">
                <a16:creationId xmlns:a16="http://schemas.microsoft.com/office/drawing/2014/main" id="{897156DD-55A5-4376-8E40-CD6034349EBA}"/>
              </a:ext>
            </a:extLst>
          </p:cNvPr>
          <p:cNvSpPr>
            <a:spLocks noGrp="1"/>
          </p:cNvSpPr>
          <p:nvPr>
            <p:ph idx="1"/>
          </p:nvPr>
        </p:nvSpPr>
        <p:spPr>
          <a:xfrm>
            <a:off x="1225477" y="1586753"/>
            <a:ext cx="10515600" cy="4975411"/>
          </a:xfrm>
        </p:spPr>
        <p:txBody>
          <a:bodyPr>
            <a:normAutofit/>
          </a:bodyPr>
          <a:lstStyle/>
          <a:p>
            <a:pPr marL="0" indent="0">
              <a:buNone/>
            </a:pPr>
            <a:r>
              <a:rPr lang="ja-JP" altLang="en-US" b="1" dirty="0"/>
              <a:t> </a:t>
            </a:r>
            <a:endParaRPr lang="en-US" altLang="ja-JP" sz="1050" b="1" dirty="0"/>
          </a:p>
          <a:p>
            <a:pPr marL="457200" lvl="1" indent="0">
              <a:buNone/>
            </a:pPr>
            <a:endParaRPr lang="en-US" altLang="ja-JP" sz="2600" dirty="0"/>
          </a:p>
          <a:p>
            <a:pPr marL="914400" lvl="2" indent="0">
              <a:buNone/>
            </a:pPr>
            <a:endParaRPr lang="en-US" altLang="ja-JP" sz="2400" dirty="0"/>
          </a:p>
        </p:txBody>
      </p:sp>
      <p:graphicFrame>
        <p:nvGraphicFramePr>
          <p:cNvPr id="6" name="グラフ 5"/>
          <p:cNvGraphicFramePr/>
          <p:nvPr/>
        </p:nvGraphicFramePr>
        <p:xfrm>
          <a:off x="2096548" y="1365124"/>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1"/>
          <p:cNvSpPr txBox="1"/>
          <p:nvPr/>
        </p:nvSpPr>
        <p:spPr>
          <a:xfrm>
            <a:off x="1353075" y="3669226"/>
            <a:ext cx="4283933" cy="914400"/>
          </a:xfrm>
          <a:prstGeom prst="rect">
            <a:avLst/>
          </a:prstGeom>
          <a:solidFill>
            <a:schemeClr val="bg1">
              <a:lumMod val="95000"/>
            </a:schemeClr>
          </a:solidFill>
          <a:ln>
            <a:solidFill>
              <a:schemeClr val="tx1"/>
            </a:solidFill>
          </a:ln>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4000" dirty="0"/>
              <a:t>希望しない　</a:t>
            </a:r>
            <a:r>
              <a:rPr lang="en-US" altLang="ja-JP" sz="4000" dirty="0"/>
              <a:t>45</a:t>
            </a:r>
            <a:r>
              <a:rPr lang="ja-JP" altLang="en-US" sz="4000" dirty="0"/>
              <a:t>％</a:t>
            </a:r>
          </a:p>
        </p:txBody>
      </p:sp>
    </p:spTree>
    <p:extLst>
      <p:ext uri="{BB962C8B-B14F-4D97-AF65-F5344CB8AC3E}">
        <p14:creationId xmlns:p14="http://schemas.microsoft.com/office/powerpoint/2010/main" val="3021219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94EE5E-C324-468E-981D-A91D23DFA301}"/>
              </a:ext>
            </a:extLst>
          </p:cNvPr>
          <p:cNvSpPr>
            <a:spLocks noGrp="1"/>
          </p:cNvSpPr>
          <p:nvPr>
            <p:ph type="title"/>
          </p:nvPr>
        </p:nvSpPr>
        <p:spPr>
          <a:xfrm>
            <a:off x="547741" y="365125"/>
            <a:ext cx="10515600" cy="1325563"/>
          </a:xfrm>
        </p:spPr>
        <p:txBody>
          <a:bodyPr>
            <a:normAutofit/>
          </a:bodyPr>
          <a:lstStyle/>
          <a:p>
            <a:r>
              <a:rPr lang="en-US" altLang="ja-JP" sz="3600" dirty="0"/>
              <a:t>2019</a:t>
            </a:r>
            <a:r>
              <a:rPr lang="ja-JP" altLang="en-US" sz="3600" dirty="0"/>
              <a:t>年実態調査　</a:t>
            </a:r>
            <a:r>
              <a:rPr lang="ja-JP" altLang="en-US" sz="3600" b="1" dirty="0"/>
              <a:t>出向事業への障壁　上位の問題</a:t>
            </a:r>
            <a:r>
              <a:rPr lang="ja-JP" altLang="en-US" sz="3600" dirty="0"/>
              <a:t>　</a:t>
            </a:r>
            <a:endParaRPr kumimoji="1" lang="ja-JP" altLang="en-US" sz="3600" dirty="0"/>
          </a:p>
        </p:txBody>
      </p:sp>
      <p:sp>
        <p:nvSpPr>
          <p:cNvPr id="3" name="コンテンツ プレースホルダー 2">
            <a:extLst>
              <a:ext uri="{FF2B5EF4-FFF2-40B4-BE49-F238E27FC236}">
                <a16:creationId xmlns:a16="http://schemas.microsoft.com/office/drawing/2014/main" id="{897156DD-55A5-4376-8E40-CD6034349EBA}"/>
              </a:ext>
            </a:extLst>
          </p:cNvPr>
          <p:cNvSpPr>
            <a:spLocks noGrp="1"/>
          </p:cNvSpPr>
          <p:nvPr>
            <p:ph idx="1"/>
          </p:nvPr>
        </p:nvSpPr>
        <p:spPr>
          <a:xfrm>
            <a:off x="547741" y="1422631"/>
            <a:ext cx="10515600" cy="5172635"/>
          </a:xfrm>
        </p:spPr>
        <p:txBody>
          <a:bodyPr>
            <a:normAutofit/>
          </a:bodyPr>
          <a:lstStyle/>
          <a:p>
            <a:pPr marL="457200" lvl="1" indent="0">
              <a:buNone/>
            </a:pPr>
            <a:endParaRPr lang="en-US" altLang="ja-JP" sz="2600" dirty="0"/>
          </a:p>
          <a:p>
            <a:pPr lvl="1">
              <a:buFont typeface="Wingdings" panose="05000000000000000000" pitchFamily="2" charset="2"/>
              <a:buChar char="Ø"/>
            </a:pPr>
            <a:endParaRPr lang="en-US" altLang="ja-JP" sz="2600" dirty="0"/>
          </a:p>
        </p:txBody>
      </p:sp>
      <p:graphicFrame>
        <p:nvGraphicFramePr>
          <p:cNvPr id="5" name="図表 4"/>
          <p:cNvGraphicFramePr/>
          <p:nvPr/>
        </p:nvGraphicFramePr>
        <p:xfrm>
          <a:off x="903642" y="2291379"/>
          <a:ext cx="9320603" cy="4260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楕円 5"/>
          <p:cNvSpPr/>
          <p:nvPr/>
        </p:nvSpPr>
        <p:spPr>
          <a:xfrm>
            <a:off x="9995195" y="2324936"/>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28</a:t>
            </a:r>
            <a:r>
              <a:rPr kumimoji="1" lang="ja-JP" altLang="en-US" sz="2800" dirty="0">
                <a:solidFill>
                  <a:schemeClr val="tx1"/>
                </a:solidFill>
              </a:rPr>
              <a:t>％</a:t>
            </a:r>
          </a:p>
        </p:txBody>
      </p:sp>
      <p:sp>
        <p:nvSpPr>
          <p:cNvPr id="7" name="楕円 6"/>
          <p:cNvSpPr/>
          <p:nvPr/>
        </p:nvSpPr>
        <p:spPr>
          <a:xfrm>
            <a:off x="9995195" y="3850410"/>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22</a:t>
            </a:r>
            <a:r>
              <a:rPr kumimoji="1" lang="ja-JP" altLang="en-US" sz="2800" dirty="0">
                <a:solidFill>
                  <a:schemeClr val="tx1"/>
                </a:solidFill>
              </a:rPr>
              <a:t>％</a:t>
            </a:r>
          </a:p>
        </p:txBody>
      </p:sp>
      <p:sp>
        <p:nvSpPr>
          <p:cNvPr id="8" name="楕円 7"/>
          <p:cNvSpPr/>
          <p:nvPr/>
        </p:nvSpPr>
        <p:spPr>
          <a:xfrm>
            <a:off x="9995195" y="5238975"/>
            <a:ext cx="1329465" cy="1269402"/>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chemeClr val="tx1"/>
                </a:solidFill>
              </a:rPr>
              <a:t>16</a:t>
            </a:r>
            <a:r>
              <a:rPr kumimoji="1" lang="ja-JP" altLang="en-US" sz="2800" dirty="0">
                <a:solidFill>
                  <a:schemeClr val="tx1"/>
                </a:solidFill>
              </a:rPr>
              <a:t>％</a:t>
            </a:r>
          </a:p>
        </p:txBody>
      </p:sp>
    </p:spTree>
    <p:extLst>
      <p:ext uri="{BB962C8B-B14F-4D97-AF65-F5344CB8AC3E}">
        <p14:creationId xmlns:p14="http://schemas.microsoft.com/office/powerpoint/2010/main" val="1904607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3985" y="471596"/>
            <a:ext cx="11498317" cy="738461"/>
          </a:xfrm>
        </p:spPr>
        <p:txBody>
          <a:bodyPr>
            <a:normAutofit/>
          </a:bodyPr>
          <a:lstStyle/>
          <a:p>
            <a:r>
              <a:rPr lang="ja-JP" altLang="en-US" sz="3600" dirty="0"/>
              <a:t>皆のニーズを形にすること　</a:t>
            </a:r>
            <a:r>
              <a:rPr kumimoji="1" lang="ja-JP" altLang="en-US" sz="3600" dirty="0"/>
              <a:t>啓発の継続と成果の共有</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68261789"/>
              </p:ext>
            </p:extLst>
          </p:nvPr>
        </p:nvGraphicFramePr>
        <p:xfrm>
          <a:off x="837363" y="1585527"/>
          <a:ext cx="10515600" cy="3091520"/>
        </p:xfrm>
        <a:graphic>
          <a:graphicData uri="http://schemas.openxmlformats.org/drawingml/2006/table">
            <a:tbl>
              <a:tblPr firstRow="1" bandRow="1">
                <a:tableStyleId>{5940675A-B579-460E-94D1-54222C63F5DA}</a:tableStyleId>
              </a:tblPr>
              <a:tblGrid>
                <a:gridCol w="1801091">
                  <a:extLst>
                    <a:ext uri="{9D8B030D-6E8A-4147-A177-3AD203B41FA5}">
                      <a16:colId xmlns:a16="http://schemas.microsoft.com/office/drawing/2014/main" val="2185727650"/>
                    </a:ext>
                  </a:extLst>
                </a:gridCol>
                <a:gridCol w="8714509">
                  <a:extLst>
                    <a:ext uri="{9D8B030D-6E8A-4147-A177-3AD203B41FA5}">
                      <a16:colId xmlns:a16="http://schemas.microsoft.com/office/drawing/2014/main" val="545795099"/>
                    </a:ext>
                  </a:extLst>
                </a:gridCol>
              </a:tblGrid>
              <a:tr h="618304">
                <a:tc>
                  <a:txBody>
                    <a:bodyPr/>
                    <a:lstStyle/>
                    <a:p>
                      <a:pPr algn="ctr"/>
                      <a:r>
                        <a:rPr kumimoji="1" lang="ja-JP" altLang="en-US" sz="3200" dirty="0"/>
                        <a:t>年</a:t>
                      </a:r>
                    </a:p>
                  </a:txBody>
                  <a:tcPr anchor="ctr">
                    <a:solidFill>
                      <a:schemeClr val="accent1">
                        <a:lumMod val="40000"/>
                        <a:lumOff val="60000"/>
                      </a:schemeClr>
                    </a:solidFill>
                  </a:tcPr>
                </a:tc>
                <a:tc>
                  <a:txBody>
                    <a:bodyPr/>
                    <a:lstStyle/>
                    <a:p>
                      <a:pPr algn="ctr"/>
                      <a:r>
                        <a:rPr kumimoji="1" lang="ja-JP" altLang="en-US" sz="3200" dirty="0"/>
                        <a:t>発表会　テーマ</a:t>
                      </a:r>
                    </a:p>
                  </a:txBody>
                  <a:tcPr anchor="ctr">
                    <a:solidFill>
                      <a:schemeClr val="accent1">
                        <a:lumMod val="40000"/>
                        <a:lumOff val="60000"/>
                      </a:schemeClr>
                    </a:solidFill>
                  </a:tcPr>
                </a:tc>
                <a:extLst>
                  <a:ext uri="{0D108BD9-81ED-4DB2-BD59-A6C34878D82A}">
                    <a16:rowId xmlns:a16="http://schemas.microsoft.com/office/drawing/2014/main" val="3670979846"/>
                  </a:ext>
                </a:extLst>
              </a:tr>
              <a:tr h="618304">
                <a:tc>
                  <a:txBody>
                    <a:bodyPr/>
                    <a:lstStyle/>
                    <a:p>
                      <a:r>
                        <a:rPr kumimoji="1" lang="en-US" altLang="ja-JP" sz="3200" dirty="0"/>
                        <a:t>2022</a:t>
                      </a:r>
                      <a:r>
                        <a:rPr kumimoji="1" lang="ja-JP" altLang="en-US" sz="3200" dirty="0"/>
                        <a:t>年</a:t>
                      </a:r>
                    </a:p>
                  </a:txBody>
                  <a:tcPr anchor="ctr"/>
                </a:tc>
                <a:tc>
                  <a:txBody>
                    <a:bodyPr/>
                    <a:lstStyle/>
                    <a:p>
                      <a:r>
                        <a:rPr kumimoji="1" lang="ja-JP" altLang="en-US" sz="3200" dirty="0"/>
                        <a:t>地域包括ケア時代に向けた人材を考える</a:t>
                      </a:r>
                    </a:p>
                  </a:txBody>
                  <a:tcPr anchor="ctr"/>
                </a:tc>
                <a:extLst>
                  <a:ext uri="{0D108BD9-81ED-4DB2-BD59-A6C34878D82A}">
                    <a16:rowId xmlns:a16="http://schemas.microsoft.com/office/drawing/2014/main" val="3069886141"/>
                  </a:ext>
                </a:extLst>
              </a:tr>
              <a:tr h="618304">
                <a:tc>
                  <a:txBody>
                    <a:bodyPr/>
                    <a:lstStyle/>
                    <a:p>
                      <a:r>
                        <a:rPr kumimoji="1" lang="en-US" altLang="ja-JP" sz="3200" dirty="0"/>
                        <a:t>2023</a:t>
                      </a:r>
                      <a:r>
                        <a:rPr kumimoji="1" lang="ja-JP" altLang="en-US" sz="3200" dirty="0"/>
                        <a:t>年</a:t>
                      </a:r>
                    </a:p>
                  </a:txBody>
                  <a:tcPr anchor="ctr"/>
                </a:tc>
                <a:tc>
                  <a:txBody>
                    <a:bodyPr/>
                    <a:lstStyle/>
                    <a:p>
                      <a:r>
                        <a:rPr kumimoji="1" lang="ja-JP" altLang="en-US" sz="3200" dirty="0"/>
                        <a:t>かながわ地域看護師の養成を推進します</a:t>
                      </a:r>
                    </a:p>
                  </a:txBody>
                  <a:tcPr anchor="ctr"/>
                </a:tc>
                <a:extLst>
                  <a:ext uri="{0D108BD9-81ED-4DB2-BD59-A6C34878D82A}">
                    <a16:rowId xmlns:a16="http://schemas.microsoft.com/office/drawing/2014/main" val="3726851641"/>
                  </a:ext>
                </a:extLst>
              </a:tr>
              <a:tr h="618304">
                <a:tc>
                  <a:txBody>
                    <a:bodyPr/>
                    <a:lstStyle/>
                    <a:p>
                      <a:r>
                        <a:rPr kumimoji="1" lang="en-US" altLang="ja-JP" sz="3200" dirty="0"/>
                        <a:t>2024</a:t>
                      </a:r>
                      <a:r>
                        <a:rPr kumimoji="1" lang="ja-JP" altLang="en-US" sz="3200" dirty="0"/>
                        <a:t>年</a:t>
                      </a:r>
                    </a:p>
                  </a:txBody>
                  <a:tcPr anchor="ctr"/>
                </a:tc>
                <a:tc>
                  <a:txBody>
                    <a:bodyPr/>
                    <a:lstStyle/>
                    <a:p>
                      <a:r>
                        <a:rPr kumimoji="1" lang="ja-JP" altLang="en-US" sz="3200" dirty="0"/>
                        <a:t>かながわ地域看護師養成ガイド完成　</a:t>
                      </a:r>
                    </a:p>
                  </a:txBody>
                  <a:tcPr anchor="ctr"/>
                </a:tc>
                <a:extLst>
                  <a:ext uri="{0D108BD9-81ED-4DB2-BD59-A6C34878D82A}">
                    <a16:rowId xmlns:a16="http://schemas.microsoft.com/office/drawing/2014/main" val="3622941898"/>
                  </a:ext>
                </a:extLst>
              </a:tr>
              <a:tr h="618304">
                <a:tc>
                  <a:txBody>
                    <a:bodyPr/>
                    <a:lstStyle/>
                    <a:p>
                      <a:r>
                        <a:rPr kumimoji="1" lang="en-US" altLang="ja-JP" sz="3200" dirty="0"/>
                        <a:t>2025</a:t>
                      </a:r>
                      <a:r>
                        <a:rPr kumimoji="1" lang="ja-JP" altLang="en-US" sz="3200" dirty="0"/>
                        <a:t>年</a:t>
                      </a:r>
                    </a:p>
                  </a:txBody>
                  <a:tcPr anchor="ctr"/>
                </a:tc>
                <a:tc>
                  <a:txBody>
                    <a:bodyPr/>
                    <a:lstStyle/>
                    <a:p>
                      <a:r>
                        <a:rPr kumimoji="1" lang="ja-JP" altLang="en-US" sz="3200" dirty="0"/>
                        <a:t>出向者の発表～取り組みの波及効果を知る</a:t>
                      </a:r>
                    </a:p>
                  </a:txBody>
                  <a:tcPr anchor="ctr"/>
                </a:tc>
                <a:extLst>
                  <a:ext uri="{0D108BD9-81ED-4DB2-BD59-A6C34878D82A}">
                    <a16:rowId xmlns:a16="http://schemas.microsoft.com/office/drawing/2014/main" val="167448815"/>
                  </a:ext>
                </a:extLst>
              </a:tr>
            </a:tbl>
          </a:graphicData>
        </a:graphic>
      </p:graphicFrame>
      <p:sp>
        <p:nvSpPr>
          <p:cNvPr id="14" name="テキスト ボックス 13"/>
          <p:cNvSpPr txBox="1"/>
          <p:nvPr/>
        </p:nvSpPr>
        <p:spPr>
          <a:xfrm>
            <a:off x="1642662" y="5199678"/>
            <a:ext cx="8905002" cy="1323439"/>
          </a:xfrm>
          <a:prstGeom prst="rect">
            <a:avLst/>
          </a:prstGeom>
          <a:noFill/>
        </p:spPr>
        <p:txBody>
          <a:bodyPr wrap="none" rtlCol="0">
            <a:spAutoFit/>
          </a:bodyPr>
          <a:lstStyle/>
          <a:p>
            <a:r>
              <a:rPr lang="ja-JP" altLang="en-US" sz="4000" dirty="0"/>
              <a:t>時代と地域ニーズに即した看護師育成</a:t>
            </a:r>
            <a:endParaRPr lang="en-US" altLang="ja-JP" sz="4000" dirty="0"/>
          </a:p>
          <a:p>
            <a:pPr algn="ctr"/>
            <a:r>
              <a:rPr lang="ja-JP" altLang="en-US" sz="4000" b="1" dirty="0">
                <a:solidFill>
                  <a:srgbClr val="FF0000"/>
                </a:solidFill>
              </a:rPr>
              <a:t>パラダイムシフト</a:t>
            </a:r>
            <a:endParaRPr kumimoji="1" lang="ja-JP" altLang="en-US" sz="4000" b="1" dirty="0">
              <a:solidFill>
                <a:srgbClr val="FF0000"/>
              </a:solidFill>
            </a:endParaRPr>
          </a:p>
        </p:txBody>
      </p:sp>
    </p:spTree>
    <p:extLst>
      <p:ext uri="{BB962C8B-B14F-4D97-AF65-F5344CB8AC3E}">
        <p14:creationId xmlns:p14="http://schemas.microsoft.com/office/powerpoint/2010/main" val="796933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CE5C65D2-D41A-A62C-43CA-5259B5C2CE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3472" y="-44336"/>
            <a:ext cx="9073008" cy="6339538"/>
          </a:xfrm>
          <a:prstGeom prst="rect">
            <a:avLst/>
          </a:prstGeom>
          <a:solidFill>
            <a:schemeClr val="bg1"/>
          </a:solidFill>
        </p:spPr>
      </p:pic>
      <p:sp>
        <p:nvSpPr>
          <p:cNvPr id="3" name="サブタイトル 2"/>
          <p:cNvSpPr>
            <a:spLocks noGrp="1"/>
          </p:cNvSpPr>
          <p:nvPr>
            <p:ph type="subTitle" idx="1"/>
          </p:nvPr>
        </p:nvSpPr>
        <p:spPr>
          <a:xfrm>
            <a:off x="3791744" y="5071066"/>
            <a:ext cx="4464496" cy="1224136"/>
          </a:xfrm>
        </p:spPr>
        <p:txBody>
          <a:bodyPr>
            <a:noAutofit/>
          </a:bodyPr>
          <a:lstStyle/>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国家公務員共済組合連合会</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横須賀共済病院　　</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小池　美智子　</a:t>
            </a:r>
            <a:endParaRPr lang="en-US" altLang="ja-JP"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r>
              <a:rPr lang="ja-JP" altLang="en-US" sz="2200" dirty="0">
                <a:solidFill>
                  <a:srgbClr val="00206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2200" dirty="0">
              <a:solidFill>
                <a:srgbClr val="0033CC"/>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タイトル 4"/>
          <p:cNvSpPr>
            <a:spLocks noGrp="1"/>
          </p:cNvSpPr>
          <p:nvPr>
            <p:ph type="ctrTitle"/>
          </p:nvPr>
        </p:nvSpPr>
        <p:spPr>
          <a:xfrm>
            <a:off x="2423592" y="2104055"/>
            <a:ext cx="7200800" cy="1584176"/>
          </a:xfrm>
          <a:solidFill>
            <a:schemeClr val="bg1"/>
          </a:solidFill>
        </p:spPr>
        <p:txBody>
          <a:bodyPr>
            <a:normAutofit/>
          </a:bodyPr>
          <a:lstStyle/>
          <a:p>
            <a:r>
              <a:rPr lang="ja-JP" altLang="en-US" b="1" dirty="0">
                <a:solidFill>
                  <a:srgbClr val="003399"/>
                </a:solidFill>
                <a:effectLst>
                  <a:outerShdw blurRad="38100" dist="38100" dir="2700000" algn="tl">
                    <a:srgbClr val="000000">
                      <a:alpha val="43137"/>
                    </a:srgbClr>
                  </a:outerShdw>
                </a:effectLst>
                <a:latin typeface="+mj-ea"/>
                <a:cs typeface="Meiryo UI" panose="020B0604030504040204" pitchFamily="50" charset="-128"/>
              </a:rPr>
              <a:t>かながわ地域看護師事業化までの道のり</a:t>
            </a:r>
            <a:endParaRPr lang="en-US" altLang="ja-JP" b="1" dirty="0">
              <a:solidFill>
                <a:srgbClr val="003399"/>
              </a:solidFill>
              <a:effectLst>
                <a:outerShdw blurRad="38100" dist="38100" dir="2700000" algn="tl">
                  <a:srgbClr val="000000">
                    <a:alpha val="43137"/>
                  </a:srgbClr>
                </a:outerShdw>
              </a:effectLst>
              <a:latin typeface="+mj-ea"/>
              <a:cs typeface="Meiryo UI" panose="020B0604030504040204" pitchFamily="50" charset="-128"/>
            </a:endParaRPr>
          </a:p>
        </p:txBody>
      </p:sp>
      <p:sp>
        <p:nvSpPr>
          <p:cNvPr id="7" name="テキスト ボックス 6">
            <a:extLst>
              <a:ext uri="{FF2B5EF4-FFF2-40B4-BE49-F238E27FC236}">
                <a16:creationId xmlns:a16="http://schemas.microsoft.com/office/drawing/2014/main" id="{9104B74D-075A-971F-7AE8-937F836C2A5F}"/>
              </a:ext>
            </a:extLst>
          </p:cNvPr>
          <p:cNvSpPr txBox="1"/>
          <p:nvPr/>
        </p:nvSpPr>
        <p:spPr>
          <a:xfrm>
            <a:off x="10812524" y="5925870"/>
            <a:ext cx="13681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rPr>
              <a:t>2025.8.22</a:t>
            </a:r>
            <a:endPar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endParaRPr>
          </a:p>
        </p:txBody>
      </p:sp>
    </p:spTree>
    <p:extLst>
      <p:ext uri="{BB962C8B-B14F-4D97-AF65-F5344CB8AC3E}">
        <p14:creationId xmlns:p14="http://schemas.microsoft.com/office/powerpoint/2010/main" val="200095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a:xfrm>
            <a:off x="609600" y="219085"/>
            <a:ext cx="10972800" cy="1143000"/>
          </a:xfrm>
        </p:spPr>
        <p:txBody>
          <a:bodyPr/>
          <a:lstStyle/>
          <a:p>
            <a:r>
              <a:rPr lang="ja-JP" altLang="en-US" b="1" dirty="0">
                <a:solidFill>
                  <a:srgbClr val="003399"/>
                </a:solidFill>
              </a:rPr>
              <a:t>何故かながわ地域看護師？</a:t>
            </a:r>
            <a:endParaRPr kumimoji="1" lang="ja-JP" altLang="en-US" sz="3200" b="1" dirty="0">
              <a:solidFill>
                <a:srgbClr val="003399"/>
              </a:solidFill>
            </a:endParaRPr>
          </a:p>
        </p:txBody>
      </p:sp>
      <p:sp>
        <p:nvSpPr>
          <p:cNvPr id="6" name="フローチャート: 代替処理 5">
            <a:extLst>
              <a:ext uri="{FF2B5EF4-FFF2-40B4-BE49-F238E27FC236}">
                <a16:creationId xmlns:a16="http://schemas.microsoft.com/office/drawing/2014/main" id="{C419928D-ACF2-2CB3-3218-E5F60B0806CB}"/>
              </a:ext>
            </a:extLst>
          </p:cNvPr>
          <p:cNvSpPr/>
          <p:nvPr/>
        </p:nvSpPr>
        <p:spPr>
          <a:xfrm>
            <a:off x="1284224" y="1808163"/>
            <a:ext cx="3672408" cy="431281"/>
          </a:xfrm>
          <a:prstGeom prst="flowChartAlternateProcess">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8" name="フローチャート: 代替処理 7">
            <a:extLst>
              <a:ext uri="{FF2B5EF4-FFF2-40B4-BE49-F238E27FC236}">
                <a16:creationId xmlns:a16="http://schemas.microsoft.com/office/drawing/2014/main" id="{FD4560B4-5353-BFE2-1D26-22D9E869C3E5}"/>
              </a:ext>
            </a:extLst>
          </p:cNvPr>
          <p:cNvSpPr/>
          <p:nvPr/>
        </p:nvSpPr>
        <p:spPr>
          <a:xfrm>
            <a:off x="594614" y="1808163"/>
            <a:ext cx="5134065" cy="2543557"/>
          </a:xfrm>
          <a:prstGeom prst="flowChartAlternateProcess">
            <a:avLst/>
          </a:prstGeom>
          <a:solidFill>
            <a:srgbClr val="FFFF99">
              <a:alpha val="30000"/>
            </a:srgb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pic>
        <p:nvPicPr>
          <p:cNvPr id="9" name="図 8">
            <a:extLst>
              <a:ext uri="{FF2B5EF4-FFF2-40B4-BE49-F238E27FC236}">
                <a16:creationId xmlns:a16="http://schemas.microsoft.com/office/drawing/2014/main" id="{5D8C3798-D1FF-A071-6B0C-DF2F00DC4625}"/>
              </a:ext>
            </a:extLst>
          </p:cNvPr>
          <p:cNvPicPr>
            <a:picLocks noChangeAspect="1"/>
          </p:cNvPicPr>
          <p:nvPr/>
        </p:nvPicPr>
        <p:blipFill>
          <a:blip r:embed="rId3"/>
          <a:stretch>
            <a:fillRect/>
          </a:stretch>
        </p:blipFill>
        <p:spPr>
          <a:xfrm>
            <a:off x="6148008" y="1788338"/>
            <a:ext cx="5167598" cy="2543557"/>
          </a:xfrm>
          <a:prstGeom prst="rect">
            <a:avLst/>
          </a:prstGeom>
          <a:solidFill>
            <a:srgbClr val="FFFF99">
              <a:alpha val="30000"/>
            </a:srgbClr>
          </a:solidFill>
          <a:ln>
            <a:solidFill>
              <a:srgbClr val="003399"/>
            </a:solidFill>
          </a:ln>
        </p:spPr>
      </p:pic>
      <p:pic>
        <p:nvPicPr>
          <p:cNvPr id="10" name="図 9">
            <a:extLst>
              <a:ext uri="{FF2B5EF4-FFF2-40B4-BE49-F238E27FC236}">
                <a16:creationId xmlns:a16="http://schemas.microsoft.com/office/drawing/2014/main" id="{0D056A1E-73AE-12AF-EA71-708497996FB1}"/>
              </a:ext>
            </a:extLst>
          </p:cNvPr>
          <p:cNvPicPr>
            <a:picLocks noChangeAspect="1"/>
          </p:cNvPicPr>
          <p:nvPr/>
        </p:nvPicPr>
        <p:blipFill>
          <a:blip r:embed="rId4"/>
          <a:stretch>
            <a:fillRect/>
          </a:stretch>
        </p:blipFill>
        <p:spPr>
          <a:xfrm>
            <a:off x="6889500" y="1808163"/>
            <a:ext cx="3700593" cy="432815"/>
          </a:xfrm>
          <a:prstGeom prst="rect">
            <a:avLst/>
          </a:prstGeom>
        </p:spPr>
      </p:pic>
      <p:sp>
        <p:nvSpPr>
          <p:cNvPr id="11" name="テキスト ボックス 10">
            <a:extLst>
              <a:ext uri="{FF2B5EF4-FFF2-40B4-BE49-F238E27FC236}">
                <a16:creationId xmlns:a16="http://schemas.microsoft.com/office/drawing/2014/main" id="{27CFB3CE-A532-FA18-1E50-BE740A937256}"/>
              </a:ext>
            </a:extLst>
          </p:cNvPr>
          <p:cNvSpPr txBox="1"/>
          <p:nvPr/>
        </p:nvSpPr>
        <p:spPr>
          <a:xfrm>
            <a:off x="2535748" y="1760088"/>
            <a:ext cx="14401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日　本</a:t>
            </a:r>
          </a:p>
        </p:txBody>
      </p:sp>
      <p:sp>
        <p:nvSpPr>
          <p:cNvPr id="12" name="テキスト ボックス 11">
            <a:extLst>
              <a:ext uri="{FF2B5EF4-FFF2-40B4-BE49-F238E27FC236}">
                <a16:creationId xmlns:a16="http://schemas.microsoft.com/office/drawing/2014/main" id="{AD442017-AF87-6E14-EFE0-B889A9514648}"/>
              </a:ext>
            </a:extLst>
          </p:cNvPr>
          <p:cNvSpPr txBox="1"/>
          <p:nvPr/>
        </p:nvSpPr>
        <p:spPr>
          <a:xfrm>
            <a:off x="8044978" y="1788338"/>
            <a:ext cx="141577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Segoe UI"/>
                <a:ea typeface="メイリオ"/>
                <a:cs typeface="+mn-cs"/>
              </a:rPr>
              <a:t>神奈川</a:t>
            </a:r>
          </a:p>
        </p:txBody>
      </p:sp>
      <p:sp>
        <p:nvSpPr>
          <p:cNvPr id="3" name="テキスト ボックス 2">
            <a:extLst>
              <a:ext uri="{FF2B5EF4-FFF2-40B4-BE49-F238E27FC236}">
                <a16:creationId xmlns:a16="http://schemas.microsoft.com/office/drawing/2014/main" id="{8CB1BBD7-8BE0-29E2-EEAF-B93798929C6A}"/>
              </a:ext>
            </a:extLst>
          </p:cNvPr>
          <p:cNvSpPr txBox="1"/>
          <p:nvPr/>
        </p:nvSpPr>
        <p:spPr>
          <a:xfrm>
            <a:off x="594614" y="2408548"/>
            <a:ext cx="518448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200" b="1" i="0" u="none" strike="noStrike" kern="1200" cap="none" spc="0" normalizeH="0" baseline="0" noProof="0" dirty="0">
                <a:ln>
                  <a:noFill/>
                </a:ln>
                <a:solidFill>
                  <a:prstClr val="black"/>
                </a:solidFill>
                <a:effectLst/>
                <a:uLnTx/>
                <a:uFillTx/>
                <a:latin typeface="Segoe UI"/>
                <a:ea typeface="メイリオ"/>
                <a:cs typeface="+mn-cs"/>
              </a:rPr>
              <a:t>人口</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2015</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年がピーク</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2060</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年は</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8,600</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万人まで減少か</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200" b="1" i="0" u="none" strike="noStrike" kern="1200" cap="none" spc="0" normalizeH="0" baseline="0" noProof="0" dirty="0">
                <a:ln>
                  <a:noFill/>
                </a:ln>
                <a:solidFill>
                  <a:prstClr val="black"/>
                </a:solidFill>
                <a:effectLst/>
                <a:uLnTx/>
                <a:uFillTx/>
                <a:latin typeface="Segoe UI"/>
                <a:ea typeface="メイリオ"/>
                <a:cs typeface="+mn-cs"/>
              </a:rPr>
              <a:t>高齢化率</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2024</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29.3</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2070</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39</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と予測</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4" name="テキスト ボックス 3">
            <a:extLst>
              <a:ext uri="{FF2B5EF4-FFF2-40B4-BE49-F238E27FC236}">
                <a16:creationId xmlns:a16="http://schemas.microsoft.com/office/drawing/2014/main" id="{F5CE6B92-99F5-D7E2-737E-850127B86DEA}"/>
              </a:ext>
            </a:extLst>
          </p:cNvPr>
          <p:cNvSpPr txBox="1"/>
          <p:nvPr/>
        </p:nvSpPr>
        <p:spPr>
          <a:xfrm>
            <a:off x="6209208" y="2513823"/>
            <a:ext cx="520643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200" b="1" i="0" u="none" strike="noStrike" kern="1200" cap="none" spc="0" normalizeH="0" baseline="0" noProof="0" dirty="0">
                <a:ln>
                  <a:noFill/>
                </a:ln>
                <a:solidFill>
                  <a:prstClr val="black"/>
                </a:solidFill>
                <a:effectLst/>
                <a:uLnTx/>
                <a:uFillTx/>
                <a:latin typeface="Segoe UI"/>
                <a:ea typeface="メイリオ"/>
                <a:cs typeface="+mn-cs"/>
              </a:rPr>
              <a:t>人口</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2021</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年から</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4</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年連続減少</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ja-JP" altLang="en-US" sz="2200" b="1" i="0" u="none" strike="noStrike" kern="1200" cap="none" spc="0" normalizeH="0" baseline="0" noProof="0" dirty="0">
                <a:ln>
                  <a:noFill/>
                </a:ln>
                <a:solidFill>
                  <a:prstClr val="black"/>
                </a:solidFill>
                <a:effectLst/>
                <a:uLnTx/>
                <a:uFillTx/>
                <a:latin typeface="Segoe UI"/>
                <a:ea typeface="メイリオ"/>
                <a:cs typeface="+mn-cs"/>
              </a:rPr>
              <a:t>高齢化率</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2024</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25.5</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2070</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年　</a:t>
            </a:r>
            <a:r>
              <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rPr>
              <a:t>36.5</a:t>
            </a: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と予測</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prstClr val="black"/>
                </a:solidFill>
                <a:effectLst/>
                <a:uLnTx/>
                <a:uFillTx/>
                <a:latin typeface="Segoe UI"/>
                <a:ea typeface="メイリオ"/>
                <a:cs typeface="+mn-cs"/>
              </a:rPr>
              <a:t>　　　　</a:t>
            </a:r>
            <a:endParaRPr kumimoji="1" lang="en-US" altLang="ja-JP" sz="22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5" name="爆発: 14 pt 4">
            <a:extLst>
              <a:ext uri="{FF2B5EF4-FFF2-40B4-BE49-F238E27FC236}">
                <a16:creationId xmlns:a16="http://schemas.microsoft.com/office/drawing/2014/main" id="{CBCF532B-992D-5E40-733F-2E4868629C38}"/>
              </a:ext>
            </a:extLst>
          </p:cNvPr>
          <p:cNvSpPr/>
          <p:nvPr/>
        </p:nvSpPr>
        <p:spPr>
          <a:xfrm rot="951634">
            <a:off x="4012913" y="4523591"/>
            <a:ext cx="2691525" cy="1439122"/>
          </a:xfrm>
          <a:prstGeom prst="irregularSeal2">
            <a:avLst/>
          </a:prstGeom>
          <a:solidFill>
            <a:srgbClr val="FF33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a:ea typeface="メイリオ"/>
                <a:cs typeface="+mn-cs"/>
              </a:rPr>
              <a:t>危機感</a:t>
            </a:r>
          </a:p>
        </p:txBody>
      </p:sp>
      <p:sp>
        <p:nvSpPr>
          <p:cNvPr id="14" name="テキスト ボックス 13">
            <a:extLst>
              <a:ext uri="{FF2B5EF4-FFF2-40B4-BE49-F238E27FC236}">
                <a16:creationId xmlns:a16="http://schemas.microsoft.com/office/drawing/2014/main" id="{D353FCCE-2035-78A6-680F-45094E492893}"/>
              </a:ext>
            </a:extLst>
          </p:cNvPr>
          <p:cNvSpPr txBox="1"/>
          <p:nvPr/>
        </p:nvSpPr>
        <p:spPr>
          <a:xfrm>
            <a:off x="6889500" y="5113308"/>
            <a:ext cx="431906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Segoe UI"/>
                <a:ea typeface="メイリオ"/>
                <a:cs typeface="+mn-cs"/>
              </a:rPr>
              <a:t>どうすれば、地域の医療を守ることができのか！</a:t>
            </a:r>
          </a:p>
        </p:txBody>
      </p:sp>
    </p:spTree>
    <p:extLst>
      <p:ext uri="{BB962C8B-B14F-4D97-AF65-F5344CB8AC3E}">
        <p14:creationId xmlns:p14="http://schemas.microsoft.com/office/powerpoint/2010/main" val="360225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A2A2301D-E49E-E3FF-20B8-34EFA812221E}"/>
              </a:ext>
            </a:extLst>
          </p:cNvPr>
          <p:cNvSpPr/>
          <p:nvPr/>
        </p:nvSpPr>
        <p:spPr>
          <a:xfrm>
            <a:off x="899821" y="1453642"/>
            <a:ext cx="10308748" cy="2659434"/>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　地域内の異なる施設間で人材交流を行い、地域の医療や福祉を学ぶことで、自施設の役割を理解し、施設間の連携に強い、地域医療構想・地域包括ケアシステムの中で活躍することができる看護師を育成する取り組み</a:t>
            </a:r>
            <a:endParaRPr kumimoji="1" lang="en-US" altLang="ja-JP" sz="3000" b="0" i="0" u="none" strike="noStrike" kern="1200" cap="none" spc="0" normalizeH="0" baseline="0" noProof="0" dirty="0">
              <a:ln>
                <a:noFill/>
              </a:ln>
              <a:solidFill>
                <a:prstClr val="black"/>
              </a:solidFill>
              <a:effectLst/>
              <a:uLnTx/>
              <a:uFillTx/>
              <a:latin typeface="Segoe UI"/>
              <a:ea typeface="メイリオ"/>
              <a:cs typeface="+mn-cs"/>
            </a:endParaRPr>
          </a:p>
        </p:txBody>
      </p:sp>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p:txBody>
          <a:bodyPr/>
          <a:lstStyle/>
          <a:p>
            <a:r>
              <a:rPr kumimoji="1" lang="ja-JP" altLang="en-US" sz="4400" b="1" i="0" u="none" strike="noStrike" kern="1200" cap="none" spc="0" normalizeH="0" baseline="0" noProof="0" dirty="0">
                <a:ln>
                  <a:noFill/>
                </a:ln>
                <a:solidFill>
                  <a:srgbClr val="003399"/>
                </a:solidFill>
                <a:effectLst/>
                <a:uLnTx/>
                <a:uFillTx/>
                <a:latin typeface="Segoe UI"/>
                <a:ea typeface="メイリオ"/>
                <a:cs typeface="+mj-cs"/>
              </a:rPr>
              <a:t>かながわ地域看護師とは</a:t>
            </a:r>
            <a:endParaRPr kumimoji="1" lang="ja-JP" altLang="en-US" b="1" dirty="0">
              <a:solidFill>
                <a:srgbClr val="003399"/>
              </a:solidFill>
            </a:endParaRPr>
          </a:p>
        </p:txBody>
      </p:sp>
      <p:sp>
        <p:nvSpPr>
          <p:cNvPr id="4" name="下矢印 21">
            <a:extLst>
              <a:ext uri="{FF2B5EF4-FFF2-40B4-BE49-F238E27FC236}">
                <a16:creationId xmlns:a16="http://schemas.microsoft.com/office/drawing/2014/main" id="{0CF8001A-426B-F3D9-89EC-3D4AA13BCD28}"/>
              </a:ext>
            </a:extLst>
          </p:cNvPr>
          <p:cNvSpPr/>
          <p:nvPr/>
        </p:nvSpPr>
        <p:spPr>
          <a:xfrm>
            <a:off x="5770080" y="4161671"/>
            <a:ext cx="651840" cy="648072"/>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0" name="四角形: 角を丸くする 9">
            <a:extLst>
              <a:ext uri="{FF2B5EF4-FFF2-40B4-BE49-F238E27FC236}">
                <a16:creationId xmlns:a16="http://schemas.microsoft.com/office/drawing/2014/main" id="{B265F612-A466-4111-36C5-98D63E1EAEDA}"/>
              </a:ext>
            </a:extLst>
          </p:cNvPr>
          <p:cNvSpPr/>
          <p:nvPr/>
        </p:nvSpPr>
        <p:spPr>
          <a:xfrm>
            <a:off x="1841727" y="4858339"/>
            <a:ext cx="8424936" cy="1440160"/>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神奈川県と看護師等養成実習病院連絡協議会が共同で検討している</a:t>
            </a:r>
          </a:p>
        </p:txBody>
      </p:sp>
    </p:spTree>
    <p:extLst>
      <p:ext uri="{BB962C8B-B14F-4D97-AF65-F5344CB8AC3E}">
        <p14:creationId xmlns:p14="http://schemas.microsoft.com/office/powerpoint/2010/main" val="3107201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F8B0E0-9B10-27AB-C524-F04009119ED3}"/>
              </a:ext>
            </a:extLst>
          </p:cNvPr>
          <p:cNvSpPr>
            <a:spLocks noGrp="1"/>
          </p:cNvSpPr>
          <p:nvPr>
            <p:ph type="title"/>
          </p:nvPr>
        </p:nvSpPr>
        <p:spPr/>
        <p:txBody>
          <a:bodyPr/>
          <a:lstStyle/>
          <a:p>
            <a:r>
              <a:rPr lang="ja-JP" altLang="en-US" b="1" dirty="0">
                <a:solidFill>
                  <a:srgbClr val="003399"/>
                </a:solidFill>
              </a:rPr>
              <a:t>かながわ地域看護師の目的</a:t>
            </a:r>
            <a:endParaRPr kumimoji="1" lang="ja-JP" altLang="en-US" b="1" dirty="0">
              <a:solidFill>
                <a:srgbClr val="003399"/>
              </a:solidFill>
            </a:endParaRPr>
          </a:p>
        </p:txBody>
      </p:sp>
      <p:sp>
        <p:nvSpPr>
          <p:cNvPr id="8" name="四角形: 角を丸くする 7">
            <a:extLst>
              <a:ext uri="{FF2B5EF4-FFF2-40B4-BE49-F238E27FC236}">
                <a16:creationId xmlns:a16="http://schemas.microsoft.com/office/drawing/2014/main" id="{F7150C90-AEBD-105B-9632-D37B7654A7AF}"/>
              </a:ext>
            </a:extLst>
          </p:cNvPr>
          <p:cNvSpPr/>
          <p:nvPr/>
        </p:nvSpPr>
        <p:spPr>
          <a:xfrm>
            <a:off x="947428" y="1421904"/>
            <a:ext cx="10297144" cy="2007096"/>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１．地域医療構想と地域包括ケア時代に相応しい看護師</a:t>
            </a:r>
            <a:endParaRPr kumimoji="1" lang="en-US" altLang="ja-JP" sz="30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　　の確保と養成を地域全体で取り組む。</a:t>
            </a:r>
            <a:endParaRPr kumimoji="1" lang="en-US" altLang="ja-JP" sz="30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２．看護師の離職や地域からの流出を防ぐ。</a:t>
            </a:r>
          </a:p>
        </p:txBody>
      </p:sp>
      <p:sp>
        <p:nvSpPr>
          <p:cNvPr id="9" name="下矢印 21">
            <a:extLst>
              <a:ext uri="{FF2B5EF4-FFF2-40B4-BE49-F238E27FC236}">
                <a16:creationId xmlns:a16="http://schemas.microsoft.com/office/drawing/2014/main" id="{CA0083A5-9085-E92D-5388-E2545B1A1999}"/>
              </a:ext>
            </a:extLst>
          </p:cNvPr>
          <p:cNvSpPr/>
          <p:nvPr/>
        </p:nvSpPr>
        <p:spPr>
          <a:xfrm>
            <a:off x="5821185" y="3589615"/>
            <a:ext cx="549630" cy="479245"/>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10" name="四角形: 角を丸くする 9">
            <a:extLst>
              <a:ext uri="{FF2B5EF4-FFF2-40B4-BE49-F238E27FC236}">
                <a16:creationId xmlns:a16="http://schemas.microsoft.com/office/drawing/2014/main" id="{9540AC3B-0993-D501-8DB2-01DA233DC013}"/>
              </a:ext>
            </a:extLst>
          </p:cNvPr>
          <p:cNvSpPr/>
          <p:nvPr/>
        </p:nvSpPr>
        <p:spPr>
          <a:xfrm>
            <a:off x="3287688" y="4167356"/>
            <a:ext cx="5904656" cy="691915"/>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連携、育てる、離職・流出予防</a:t>
            </a:r>
          </a:p>
        </p:txBody>
      </p:sp>
      <p:sp>
        <p:nvSpPr>
          <p:cNvPr id="12" name="四角形: 角を丸くする 11">
            <a:extLst>
              <a:ext uri="{FF2B5EF4-FFF2-40B4-BE49-F238E27FC236}">
                <a16:creationId xmlns:a16="http://schemas.microsoft.com/office/drawing/2014/main" id="{0B30E282-6532-7D8F-65C1-FAC823731FC2}"/>
              </a:ext>
            </a:extLst>
          </p:cNvPr>
          <p:cNvSpPr/>
          <p:nvPr/>
        </p:nvSpPr>
        <p:spPr>
          <a:xfrm>
            <a:off x="3395700" y="5661248"/>
            <a:ext cx="5400600" cy="619024"/>
          </a:xfrm>
          <a:prstGeom prst="roundRect">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a:ea typeface="メイリオ"/>
                <a:cs typeface="+mn-cs"/>
              </a:rPr>
              <a:t>地域の医療・看護を支える</a:t>
            </a:r>
          </a:p>
        </p:txBody>
      </p:sp>
      <p:sp>
        <p:nvSpPr>
          <p:cNvPr id="3" name="下矢印 21">
            <a:extLst>
              <a:ext uri="{FF2B5EF4-FFF2-40B4-BE49-F238E27FC236}">
                <a16:creationId xmlns:a16="http://schemas.microsoft.com/office/drawing/2014/main" id="{EA28E248-5320-2EF5-8BF7-C673B38B947D}"/>
              </a:ext>
            </a:extLst>
          </p:cNvPr>
          <p:cNvSpPr/>
          <p:nvPr/>
        </p:nvSpPr>
        <p:spPr>
          <a:xfrm>
            <a:off x="5821185" y="5021388"/>
            <a:ext cx="549630" cy="479245"/>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Tree>
    <p:extLst>
      <p:ext uri="{BB962C8B-B14F-4D97-AF65-F5344CB8AC3E}">
        <p14:creationId xmlns:p14="http://schemas.microsoft.com/office/powerpoint/2010/main" val="543109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A39F0B-3D03-4A7D-A5E6-C13E331754C9}"/>
              </a:ext>
            </a:extLst>
          </p:cNvPr>
          <p:cNvSpPr>
            <a:spLocks noGrp="1"/>
          </p:cNvSpPr>
          <p:nvPr>
            <p:ph type="title"/>
          </p:nvPr>
        </p:nvSpPr>
        <p:spPr>
          <a:xfrm>
            <a:off x="1981200" y="1124744"/>
            <a:ext cx="8229600" cy="2448272"/>
          </a:xfrm>
        </p:spPr>
        <p:txBody>
          <a:bodyPr>
            <a:normAutofit/>
          </a:bodyPr>
          <a:lstStyle/>
          <a:p>
            <a:r>
              <a:rPr lang="ja-JP" altLang="en-US" sz="3600" b="1" dirty="0">
                <a:latin typeface="+mj-ea"/>
              </a:rPr>
              <a:t>第</a:t>
            </a:r>
            <a:r>
              <a:rPr lang="en-US" altLang="ja-JP" sz="3600" b="1" dirty="0">
                <a:latin typeface="+mj-ea"/>
              </a:rPr>
              <a:t>29</a:t>
            </a:r>
            <a:r>
              <a:rPr lang="ja-JP" altLang="en-US" sz="3600" b="1" dirty="0">
                <a:latin typeface="+mj-ea"/>
              </a:rPr>
              <a:t>回日本看護管理学会学術集会</a:t>
            </a:r>
            <a:br>
              <a:rPr lang="en-US" altLang="ja-JP" sz="3600" b="1" dirty="0">
                <a:latin typeface="+mj-ea"/>
              </a:rPr>
            </a:br>
            <a:r>
              <a:rPr lang="ja-JP" altLang="en-US" sz="3600" b="1" dirty="0">
                <a:latin typeface="+mj-ea"/>
              </a:rPr>
              <a:t>利益相反の開示</a:t>
            </a:r>
            <a:br>
              <a:rPr lang="en-US" altLang="ja-JP" sz="3600" b="1" dirty="0">
                <a:latin typeface="+mj-ea"/>
              </a:rPr>
            </a:br>
            <a:r>
              <a:rPr lang="ja-JP" altLang="en-US" sz="3600" b="1" dirty="0">
                <a:latin typeface="+mj-ea"/>
              </a:rPr>
              <a:t>筆頭発表者：竹村 華織</a:t>
            </a:r>
          </a:p>
        </p:txBody>
      </p:sp>
      <p:sp>
        <p:nvSpPr>
          <p:cNvPr id="4" name="テキスト ボックス 3">
            <a:extLst>
              <a:ext uri="{FF2B5EF4-FFF2-40B4-BE49-F238E27FC236}">
                <a16:creationId xmlns:a16="http://schemas.microsoft.com/office/drawing/2014/main" id="{DD42163F-96E2-4BFD-8F0D-23F2F764AF91}"/>
              </a:ext>
            </a:extLst>
          </p:cNvPr>
          <p:cNvSpPr txBox="1"/>
          <p:nvPr/>
        </p:nvSpPr>
        <p:spPr>
          <a:xfrm>
            <a:off x="2999656" y="3933056"/>
            <a:ext cx="648072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演題発表に関連し、開示すべき</a:t>
            </a:r>
            <a:endParaRPr kumimoji="1" lang="en-US" altLang="ja-JP" sz="3200" b="0" i="0" u="none" strike="noStrike" kern="1200" cap="none" spc="0" normalizeH="0" baseline="0" noProof="0" dirty="0">
              <a:ln>
                <a:noFill/>
              </a:ln>
              <a:solidFill>
                <a:srgbClr val="003399"/>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利益相反関係にある企業などは</a:t>
            </a:r>
            <a:endParaRPr kumimoji="1" lang="en-US" altLang="ja-JP" sz="3200" b="0" i="0" u="none" strike="noStrike" kern="1200" cap="none" spc="0" normalizeH="0" baseline="0" noProof="0" dirty="0">
              <a:ln>
                <a:noFill/>
              </a:ln>
              <a:solidFill>
                <a:srgbClr val="003399"/>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3399"/>
                </a:solidFill>
                <a:effectLst/>
                <a:uLnTx/>
                <a:uFillTx/>
                <a:latin typeface="Segoe UI"/>
                <a:ea typeface="メイリオ"/>
                <a:cs typeface="+mn-cs"/>
              </a:rPr>
              <a:t>ありません</a:t>
            </a:r>
          </a:p>
        </p:txBody>
      </p:sp>
      <p:sp>
        <p:nvSpPr>
          <p:cNvPr id="3" name="正方形/長方形 2">
            <a:extLst>
              <a:ext uri="{FF2B5EF4-FFF2-40B4-BE49-F238E27FC236}">
                <a16:creationId xmlns:a16="http://schemas.microsoft.com/office/drawing/2014/main" id="{0BDADB21-89D9-1B08-3243-588F2D18AAC2}"/>
              </a:ext>
            </a:extLst>
          </p:cNvPr>
          <p:cNvSpPr/>
          <p:nvPr/>
        </p:nvSpPr>
        <p:spPr>
          <a:xfrm>
            <a:off x="0" y="6309320"/>
            <a:ext cx="12144672"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Tree>
    <p:extLst>
      <p:ext uri="{BB962C8B-B14F-4D97-AF65-F5344CB8AC3E}">
        <p14:creationId xmlns:p14="http://schemas.microsoft.com/office/powerpoint/2010/main" val="525062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86345"/>
            <a:ext cx="8229600" cy="1008112"/>
          </a:xfrm>
        </p:spPr>
        <p:txBody>
          <a:bodyPr>
            <a:normAutofit/>
          </a:bodyPr>
          <a:lstStyle/>
          <a:p>
            <a:r>
              <a:rPr lang="ja-JP" altLang="en-US" sz="4000" b="1" dirty="0">
                <a:solidFill>
                  <a:srgbClr val="003399"/>
                </a:solidFill>
              </a:rPr>
              <a:t>取り組みの経緯</a:t>
            </a:r>
            <a:endParaRPr lang="ja-JP" altLang="en-US" sz="4000" dirty="0">
              <a:solidFill>
                <a:srgbClr val="003399"/>
              </a:solidFill>
            </a:endParaRPr>
          </a:p>
        </p:txBody>
      </p:sp>
      <p:graphicFrame>
        <p:nvGraphicFramePr>
          <p:cNvPr id="7" name="図表 6">
            <a:extLst>
              <a:ext uri="{FF2B5EF4-FFF2-40B4-BE49-F238E27FC236}">
                <a16:creationId xmlns:a16="http://schemas.microsoft.com/office/drawing/2014/main" id="{0637185E-BEFA-FCA6-874E-B7CFA26CB9E2}"/>
              </a:ext>
            </a:extLst>
          </p:cNvPr>
          <p:cNvGraphicFramePr/>
          <p:nvPr/>
        </p:nvGraphicFramePr>
        <p:xfrm>
          <a:off x="839416" y="1094457"/>
          <a:ext cx="7944369" cy="51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矢印: ストライプ 8">
            <a:extLst>
              <a:ext uri="{FF2B5EF4-FFF2-40B4-BE49-F238E27FC236}">
                <a16:creationId xmlns:a16="http://schemas.microsoft.com/office/drawing/2014/main" id="{46819962-7DD8-971D-5992-24B840C79B4A}"/>
              </a:ext>
            </a:extLst>
          </p:cNvPr>
          <p:cNvSpPr/>
          <p:nvPr/>
        </p:nvSpPr>
        <p:spPr>
          <a:xfrm rot="5400000">
            <a:off x="7348451" y="2908468"/>
            <a:ext cx="4536504" cy="1542473"/>
          </a:xfrm>
          <a:prstGeom prst="stripedRightArrow">
            <a:avLst/>
          </a:prstGeom>
          <a:solidFill>
            <a:schemeClr val="accent6">
              <a:lumMod val="20000"/>
              <a:lumOff val="80000"/>
              <a:alpha val="55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10" name="矢印: ストライプ 9">
            <a:extLst>
              <a:ext uri="{FF2B5EF4-FFF2-40B4-BE49-F238E27FC236}">
                <a16:creationId xmlns:a16="http://schemas.microsoft.com/office/drawing/2014/main" id="{0D831E64-066C-3CC9-533B-B0FDA1ADE386}"/>
              </a:ext>
            </a:extLst>
          </p:cNvPr>
          <p:cNvSpPr/>
          <p:nvPr/>
        </p:nvSpPr>
        <p:spPr>
          <a:xfrm rot="5400000">
            <a:off x="9508798" y="2694651"/>
            <a:ext cx="2808314" cy="1468699"/>
          </a:xfrm>
          <a:prstGeom prst="stripedRightArrow">
            <a:avLst/>
          </a:prstGeom>
          <a:solidFill>
            <a:schemeClr val="accent6">
              <a:lumMod val="20000"/>
              <a:lumOff val="80000"/>
              <a:alpha val="55000"/>
            </a:schemeClr>
          </a:solid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Segoe UI"/>
              <a:ea typeface="メイリオ"/>
              <a:cs typeface="+mn-cs"/>
            </a:endParaRPr>
          </a:p>
        </p:txBody>
      </p:sp>
      <p:sp>
        <p:nvSpPr>
          <p:cNvPr id="12" name="テキスト ボックス 11">
            <a:extLst>
              <a:ext uri="{FF2B5EF4-FFF2-40B4-BE49-F238E27FC236}">
                <a16:creationId xmlns:a16="http://schemas.microsoft.com/office/drawing/2014/main" id="{438BB913-EBE4-ED02-334C-E9A7B9C6D290}"/>
              </a:ext>
            </a:extLst>
          </p:cNvPr>
          <p:cNvSpPr txBox="1"/>
          <p:nvPr/>
        </p:nvSpPr>
        <p:spPr>
          <a:xfrm>
            <a:off x="9370482" y="1772816"/>
            <a:ext cx="492443" cy="403244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a:ea typeface="メイリオ"/>
                <a:cs typeface="+mn-cs"/>
              </a:rPr>
              <a:t>人材交流の実施と成果共有会継続</a:t>
            </a:r>
          </a:p>
        </p:txBody>
      </p:sp>
      <p:sp>
        <p:nvSpPr>
          <p:cNvPr id="13" name="テキスト ボックス 12">
            <a:extLst>
              <a:ext uri="{FF2B5EF4-FFF2-40B4-BE49-F238E27FC236}">
                <a16:creationId xmlns:a16="http://schemas.microsoft.com/office/drawing/2014/main" id="{7DF60DFD-6E84-D5C3-C076-4A4581647623}"/>
              </a:ext>
            </a:extLst>
          </p:cNvPr>
          <p:cNvSpPr txBox="1"/>
          <p:nvPr/>
        </p:nvSpPr>
        <p:spPr>
          <a:xfrm>
            <a:off x="10543623" y="2348880"/>
            <a:ext cx="738664" cy="229853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神奈川県看護部長会</a:t>
            </a:r>
            <a:endPar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各支部で説明・共有</a:t>
            </a:r>
          </a:p>
        </p:txBody>
      </p:sp>
      <p:cxnSp>
        <p:nvCxnSpPr>
          <p:cNvPr id="4" name="直線矢印コネクタ 3">
            <a:extLst>
              <a:ext uri="{FF2B5EF4-FFF2-40B4-BE49-F238E27FC236}">
                <a16:creationId xmlns:a16="http://schemas.microsoft.com/office/drawing/2014/main" id="{58035B9F-993A-6EE2-6299-E4D6A80C63E0}"/>
              </a:ext>
            </a:extLst>
          </p:cNvPr>
          <p:cNvCxnSpPr>
            <a:cxnSpLocks/>
          </p:cNvCxnSpPr>
          <p:nvPr/>
        </p:nvCxnSpPr>
        <p:spPr>
          <a:xfrm>
            <a:off x="7968208" y="1484784"/>
            <a:ext cx="0" cy="2448272"/>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8AC3DB2D-96E1-F5B0-EAF2-B62293047118}"/>
              </a:ext>
            </a:extLst>
          </p:cNvPr>
          <p:cNvCxnSpPr>
            <a:cxnSpLocks/>
          </p:cNvCxnSpPr>
          <p:nvPr/>
        </p:nvCxnSpPr>
        <p:spPr>
          <a:xfrm flipH="1">
            <a:off x="6744072" y="1484784"/>
            <a:ext cx="10763" cy="2448272"/>
          </a:xfrm>
          <a:prstGeom prst="straightConnector1">
            <a:avLst/>
          </a:prstGeom>
          <a:ln w="127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33B3A482-2162-AC50-2C3C-99AFC0545F15}"/>
              </a:ext>
            </a:extLst>
          </p:cNvPr>
          <p:cNvCxnSpPr>
            <a:cxnSpLocks/>
          </p:cNvCxnSpPr>
          <p:nvPr/>
        </p:nvCxnSpPr>
        <p:spPr>
          <a:xfrm flipH="1">
            <a:off x="6744072" y="4647419"/>
            <a:ext cx="10763" cy="941821"/>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D9442CAA-B4AD-71FF-8718-7A249CFFB776}"/>
              </a:ext>
            </a:extLst>
          </p:cNvPr>
          <p:cNvCxnSpPr>
            <a:cxnSpLocks/>
          </p:cNvCxnSpPr>
          <p:nvPr/>
        </p:nvCxnSpPr>
        <p:spPr>
          <a:xfrm>
            <a:off x="7968208" y="4647419"/>
            <a:ext cx="0" cy="941821"/>
          </a:xfrm>
          <a:prstGeom prst="straightConnector1">
            <a:avLst/>
          </a:prstGeom>
          <a:ln>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692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E7749E73-D5E4-0358-70F2-F2603851A66B}"/>
              </a:ext>
            </a:extLst>
          </p:cNvPr>
          <p:cNvGrpSpPr/>
          <p:nvPr/>
        </p:nvGrpSpPr>
        <p:grpSpPr>
          <a:xfrm>
            <a:off x="1808806" y="3689930"/>
            <a:ext cx="2652347" cy="2603340"/>
            <a:chOff x="1805381" y="3645098"/>
            <a:chExt cx="2652347" cy="2603340"/>
          </a:xfrm>
        </p:grpSpPr>
        <p:grpSp>
          <p:nvGrpSpPr>
            <p:cNvPr id="19" name="グループ化 18">
              <a:extLst>
                <a:ext uri="{FF2B5EF4-FFF2-40B4-BE49-F238E27FC236}">
                  <a16:creationId xmlns:a16="http://schemas.microsoft.com/office/drawing/2014/main" id="{F36EC86C-6DF8-7C2D-E63A-D2EE0240DCD7}"/>
                </a:ext>
              </a:extLst>
            </p:cNvPr>
            <p:cNvGrpSpPr/>
            <p:nvPr/>
          </p:nvGrpSpPr>
          <p:grpSpPr>
            <a:xfrm>
              <a:off x="1951140" y="3694671"/>
              <a:ext cx="2506588" cy="2553767"/>
              <a:chOff x="2517684" y="3211719"/>
              <a:chExt cx="2506588" cy="2553767"/>
            </a:xfrm>
            <a:solidFill>
              <a:schemeClr val="bg1"/>
            </a:solidFill>
          </p:grpSpPr>
          <p:grpSp>
            <p:nvGrpSpPr>
              <p:cNvPr id="17" name="グループ化 16">
                <a:extLst>
                  <a:ext uri="{FF2B5EF4-FFF2-40B4-BE49-F238E27FC236}">
                    <a16:creationId xmlns:a16="http://schemas.microsoft.com/office/drawing/2014/main" id="{2A7DCE28-2450-690F-D8A2-829580336232}"/>
                  </a:ext>
                </a:extLst>
              </p:cNvPr>
              <p:cNvGrpSpPr/>
              <p:nvPr/>
            </p:nvGrpSpPr>
            <p:grpSpPr>
              <a:xfrm>
                <a:off x="2536888" y="3211719"/>
                <a:ext cx="2487384" cy="2553767"/>
                <a:chOff x="2536888" y="3211719"/>
                <a:chExt cx="2487384" cy="2553767"/>
              </a:xfrm>
              <a:grpFill/>
            </p:grpSpPr>
            <p:grpSp>
              <p:nvGrpSpPr>
                <p:cNvPr id="15" name="グループ化 14">
                  <a:extLst>
                    <a:ext uri="{FF2B5EF4-FFF2-40B4-BE49-F238E27FC236}">
                      <a16:creationId xmlns:a16="http://schemas.microsoft.com/office/drawing/2014/main" id="{D66F8E5C-4C35-6664-E4EE-002623CD272B}"/>
                    </a:ext>
                  </a:extLst>
                </p:cNvPr>
                <p:cNvGrpSpPr/>
                <p:nvPr/>
              </p:nvGrpSpPr>
              <p:grpSpPr>
                <a:xfrm>
                  <a:off x="2536888" y="3211719"/>
                  <a:ext cx="2487384" cy="2553767"/>
                  <a:chOff x="1991544" y="2778178"/>
                  <a:chExt cx="2487384" cy="2553767"/>
                </a:xfrm>
                <a:grpFill/>
              </p:grpSpPr>
              <p:pic>
                <p:nvPicPr>
                  <p:cNvPr id="5" name="図 4">
                    <a:extLst>
                      <a:ext uri="{FF2B5EF4-FFF2-40B4-BE49-F238E27FC236}">
                        <a16:creationId xmlns:a16="http://schemas.microsoft.com/office/drawing/2014/main" id="{71FB6910-ED0F-4BC0-53B1-A25BE00F3AC4}"/>
                      </a:ext>
                    </a:extLst>
                  </p:cNvPr>
                  <p:cNvPicPr>
                    <a:picLocks noChangeAspect="1"/>
                  </p:cNvPicPr>
                  <p:nvPr/>
                </p:nvPicPr>
                <p:blipFill>
                  <a:blip r:embed="rId3"/>
                  <a:srcRect b="13500"/>
                  <a:stretch/>
                </p:blipFill>
                <p:spPr>
                  <a:xfrm>
                    <a:off x="1991544" y="2778178"/>
                    <a:ext cx="2487384" cy="2553767"/>
                  </a:xfrm>
                  <a:prstGeom prst="rect">
                    <a:avLst/>
                  </a:prstGeom>
                  <a:grpFill/>
                </p:spPr>
              </p:pic>
              <p:pic>
                <p:nvPicPr>
                  <p:cNvPr id="4" name="図 3">
                    <a:extLst>
                      <a:ext uri="{FF2B5EF4-FFF2-40B4-BE49-F238E27FC236}">
                        <a16:creationId xmlns:a16="http://schemas.microsoft.com/office/drawing/2014/main" id="{58B997DA-5FCE-4A11-21C9-2EF34B768D01}"/>
                      </a:ext>
                    </a:extLst>
                  </p:cNvPr>
                  <p:cNvPicPr>
                    <a:picLocks noChangeAspect="1"/>
                  </p:cNvPicPr>
                  <p:nvPr/>
                </p:nvPicPr>
                <p:blipFill>
                  <a:blip r:embed="rId4"/>
                  <a:srcRect l="24751" t="25886" r="19146" b="15853"/>
                  <a:stretch/>
                </p:blipFill>
                <p:spPr>
                  <a:xfrm>
                    <a:off x="1991544" y="2915269"/>
                    <a:ext cx="2267572" cy="1764814"/>
                  </a:xfrm>
                  <a:prstGeom prst="rect">
                    <a:avLst/>
                  </a:prstGeom>
                  <a:grpFill/>
                </p:spPr>
              </p:pic>
            </p:grpSp>
            <p:sp>
              <p:nvSpPr>
                <p:cNvPr id="16" name="正方形/長方形 15">
                  <a:extLst>
                    <a:ext uri="{FF2B5EF4-FFF2-40B4-BE49-F238E27FC236}">
                      <a16:creationId xmlns:a16="http://schemas.microsoft.com/office/drawing/2014/main" id="{2EAD8901-1422-F06C-282C-87BCFBE5E25D}"/>
                    </a:ext>
                  </a:extLst>
                </p:cNvPr>
                <p:cNvSpPr/>
                <p:nvPr/>
              </p:nvSpPr>
              <p:spPr>
                <a:xfrm>
                  <a:off x="4420792" y="4555098"/>
                  <a:ext cx="508896" cy="3140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grpSp>
          <p:sp>
            <p:nvSpPr>
              <p:cNvPr id="18" name="正方形/長方形 17">
                <a:extLst>
                  <a:ext uri="{FF2B5EF4-FFF2-40B4-BE49-F238E27FC236}">
                    <a16:creationId xmlns:a16="http://schemas.microsoft.com/office/drawing/2014/main" id="{7A122CB2-57EC-9777-66D6-52787644B729}"/>
                  </a:ext>
                </a:extLst>
              </p:cNvPr>
              <p:cNvSpPr/>
              <p:nvPr/>
            </p:nvSpPr>
            <p:spPr>
              <a:xfrm>
                <a:off x="2517684" y="3446283"/>
                <a:ext cx="388779" cy="28738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grpSp>
        <p:pic>
          <p:nvPicPr>
            <p:cNvPr id="28" name="図 27">
              <a:extLst>
                <a:ext uri="{FF2B5EF4-FFF2-40B4-BE49-F238E27FC236}">
                  <a16:creationId xmlns:a16="http://schemas.microsoft.com/office/drawing/2014/main" id="{7EA40E04-B28E-E9B9-B0AC-CC12A943F47F}"/>
                </a:ext>
              </a:extLst>
            </p:cNvPr>
            <p:cNvPicPr>
              <a:picLocks noChangeAspect="1"/>
            </p:cNvPicPr>
            <p:nvPr/>
          </p:nvPicPr>
          <p:blipFill>
            <a:blip r:embed="rId5"/>
            <a:srcRect l="28737" t="2445" r="56092" b="76683"/>
            <a:stretch/>
          </p:blipFill>
          <p:spPr>
            <a:xfrm rot="17313944" flipH="1" flipV="1">
              <a:off x="3360018" y="3661863"/>
              <a:ext cx="390618" cy="357088"/>
            </a:xfrm>
            <a:prstGeom prst="rect">
              <a:avLst/>
            </a:prstGeom>
          </p:spPr>
        </p:pic>
        <p:sp>
          <p:nvSpPr>
            <p:cNvPr id="33" name="四角形: 角を丸くする 32">
              <a:extLst>
                <a:ext uri="{FF2B5EF4-FFF2-40B4-BE49-F238E27FC236}">
                  <a16:creationId xmlns:a16="http://schemas.microsoft.com/office/drawing/2014/main" id="{1B6F2BCC-0D92-33B4-6225-C0C7CD77CA39}"/>
                </a:ext>
              </a:extLst>
            </p:cNvPr>
            <p:cNvSpPr/>
            <p:nvPr/>
          </p:nvSpPr>
          <p:spPr>
            <a:xfrm>
              <a:off x="1805381" y="4353709"/>
              <a:ext cx="785993" cy="4006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sp>
          <p:nvSpPr>
            <p:cNvPr id="34" name="四角形: 角を丸くする 33">
              <a:extLst>
                <a:ext uri="{FF2B5EF4-FFF2-40B4-BE49-F238E27FC236}">
                  <a16:creationId xmlns:a16="http://schemas.microsoft.com/office/drawing/2014/main" id="{022631BA-8DFC-2F97-D8EA-A1CF635F8B1D}"/>
                </a:ext>
              </a:extLst>
            </p:cNvPr>
            <p:cNvSpPr/>
            <p:nvPr/>
          </p:nvSpPr>
          <p:spPr>
            <a:xfrm>
              <a:off x="3598349" y="4431249"/>
              <a:ext cx="585415" cy="40060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grpSp>
      <p:sp>
        <p:nvSpPr>
          <p:cNvPr id="2" name="タイトル 1">
            <a:extLst>
              <a:ext uri="{FF2B5EF4-FFF2-40B4-BE49-F238E27FC236}">
                <a16:creationId xmlns:a16="http://schemas.microsoft.com/office/drawing/2014/main" id="{357FC3FA-9099-7881-477E-2ADCF4353419}"/>
              </a:ext>
            </a:extLst>
          </p:cNvPr>
          <p:cNvSpPr>
            <a:spLocks noGrp="1"/>
          </p:cNvSpPr>
          <p:nvPr>
            <p:ph type="title"/>
          </p:nvPr>
        </p:nvSpPr>
        <p:spPr/>
        <p:txBody>
          <a:bodyPr/>
          <a:lstStyle/>
          <a:p>
            <a:r>
              <a:rPr kumimoji="1" lang="ja-JP" altLang="en-US" sz="4400" b="1" i="0" u="none" strike="noStrike" kern="1200" cap="none" spc="0" normalizeH="0" baseline="0" noProof="0" dirty="0">
                <a:ln>
                  <a:noFill/>
                </a:ln>
                <a:solidFill>
                  <a:srgbClr val="003399"/>
                </a:solidFill>
                <a:effectLst/>
                <a:uLnTx/>
                <a:uFillTx/>
                <a:latin typeface="Segoe UI"/>
                <a:ea typeface="メイリオ"/>
                <a:cs typeface="+mj-cs"/>
              </a:rPr>
              <a:t>これからに向けて</a:t>
            </a:r>
            <a:endParaRPr kumimoji="1" lang="ja-JP" altLang="en-US" dirty="0"/>
          </a:p>
        </p:txBody>
      </p:sp>
      <p:sp>
        <p:nvSpPr>
          <p:cNvPr id="12" name="下矢印 21">
            <a:extLst>
              <a:ext uri="{FF2B5EF4-FFF2-40B4-BE49-F238E27FC236}">
                <a16:creationId xmlns:a16="http://schemas.microsoft.com/office/drawing/2014/main" id="{E9446F88-65D2-98FE-D923-347DCA200589}"/>
              </a:ext>
            </a:extLst>
          </p:cNvPr>
          <p:cNvSpPr/>
          <p:nvPr/>
        </p:nvSpPr>
        <p:spPr>
          <a:xfrm rot="16200000">
            <a:off x="6143090" y="4384268"/>
            <a:ext cx="667212" cy="876516"/>
          </a:xfrm>
          <a:prstGeom prst="downArrow">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38100" dist="38100" dir="5400000" algn="ctr" rotWithShape="0">
              <a:srgbClr val="000000">
                <a:alpha val="35000"/>
              </a:srgbClr>
            </a:outerShdw>
          </a:effectLst>
          <a:scene3d>
            <a:camera prst="orthographicFront"/>
            <a:lightRig rig="threePt" dir="t"/>
          </a:scene3d>
          <a:sp3d>
            <a:bevelT w="635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Segoe UI"/>
              <a:ea typeface="メイリオ"/>
              <a:cs typeface="+mn-cs"/>
            </a:endParaRPr>
          </a:p>
        </p:txBody>
      </p:sp>
      <p:grpSp>
        <p:nvGrpSpPr>
          <p:cNvPr id="29" name="グループ化 28">
            <a:extLst>
              <a:ext uri="{FF2B5EF4-FFF2-40B4-BE49-F238E27FC236}">
                <a16:creationId xmlns:a16="http://schemas.microsoft.com/office/drawing/2014/main" id="{16697625-4400-97DA-BA6E-5C28A8732E8E}"/>
              </a:ext>
            </a:extLst>
          </p:cNvPr>
          <p:cNvGrpSpPr/>
          <p:nvPr/>
        </p:nvGrpSpPr>
        <p:grpSpPr>
          <a:xfrm>
            <a:off x="7361017" y="3965670"/>
            <a:ext cx="3469942" cy="2327600"/>
            <a:chOff x="7700545" y="2889090"/>
            <a:chExt cx="3469942" cy="2327600"/>
          </a:xfrm>
        </p:grpSpPr>
        <p:pic>
          <p:nvPicPr>
            <p:cNvPr id="3" name="図 2">
              <a:extLst>
                <a:ext uri="{FF2B5EF4-FFF2-40B4-BE49-F238E27FC236}">
                  <a16:creationId xmlns:a16="http://schemas.microsoft.com/office/drawing/2014/main" id="{6FF3A48F-D2A8-D21F-43D6-448216A8B27E}"/>
                </a:ext>
              </a:extLst>
            </p:cNvPr>
            <p:cNvPicPr>
              <a:picLocks noChangeAspect="1"/>
            </p:cNvPicPr>
            <p:nvPr/>
          </p:nvPicPr>
          <p:blipFill>
            <a:blip r:embed="rId6"/>
            <a:srcRect l="13602" t="7661" r="16877" b="13500"/>
            <a:stretch/>
          </p:blipFill>
          <p:spPr>
            <a:xfrm>
              <a:off x="8544272" y="2889090"/>
              <a:ext cx="1728192" cy="2327600"/>
            </a:xfrm>
            <a:prstGeom prst="rect">
              <a:avLst/>
            </a:prstGeom>
          </p:spPr>
        </p:pic>
        <p:sp>
          <p:nvSpPr>
            <p:cNvPr id="25" name="テキスト ボックス 24">
              <a:extLst>
                <a:ext uri="{FF2B5EF4-FFF2-40B4-BE49-F238E27FC236}">
                  <a16:creationId xmlns:a16="http://schemas.microsoft.com/office/drawing/2014/main" id="{DA92A95F-F3F9-5601-3BC8-E18D584C9611}"/>
                </a:ext>
              </a:extLst>
            </p:cNvPr>
            <p:cNvSpPr txBox="1"/>
            <p:nvPr/>
          </p:nvSpPr>
          <p:spPr>
            <a:xfrm>
              <a:off x="7700545" y="2889090"/>
              <a:ext cx="10639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srgbClr val="FF0000"/>
                  </a:solidFill>
                  <a:effectLst/>
                  <a:uLnTx/>
                  <a:uFillTx/>
                  <a:latin typeface="HGS創英ﾌﾟﾚｾﾞﾝｽEB" panose="02020800000000000000" pitchFamily="18" charset="-128"/>
                  <a:ea typeface="HGS創英ﾌﾟﾚｾﾞﾝｽEB" panose="02020800000000000000" pitchFamily="18" charset="-128"/>
                  <a:cs typeface="+mn-cs"/>
                </a:rPr>
                <a:t>決</a:t>
              </a:r>
            </a:p>
          </p:txBody>
        </p:sp>
        <p:sp>
          <p:nvSpPr>
            <p:cNvPr id="27" name="テキスト ボックス 26">
              <a:extLst>
                <a:ext uri="{FF2B5EF4-FFF2-40B4-BE49-F238E27FC236}">
                  <a16:creationId xmlns:a16="http://schemas.microsoft.com/office/drawing/2014/main" id="{B5091B78-CA80-A251-2C16-3F8D5C4EA72F}"/>
                </a:ext>
              </a:extLst>
            </p:cNvPr>
            <p:cNvSpPr txBox="1"/>
            <p:nvPr/>
          </p:nvSpPr>
          <p:spPr>
            <a:xfrm>
              <a:off x="10106514" y="3790778"/>
              <a:ext cx="10639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srgbClr val="FF0000"/>
                  </a:solidFill>
                  <a:effectLst/>
                  <a:uLnTx/>
                  <a:uFillTx/>
                  <a:latin typeface="HGS創英ﾌﾟﾚｾﾞﾝｽEB" panose="02020800000000000000" pitchFamily="18" charset="-128"/>
                  <a:ea typeface="HGS創英ﾌﾟﾚｾﾞﾝｽEB" panose="02020800000000000000" pitchFamily="18" charset="-128"/>
                  <a:cs typeface="+mn-cs"/>
                </a:rPr>
                <a:t>断</a:t>
              </a:r>
            </a:p>
          </p:txBody>
        </p:sp>
      </p:grpSp>
      <p:sp>
        <p:nvSpPr>
          <p:cNvPr id="8" name="吹き出し: 円形 7">
            <a:extLst>
              <a:ext uri="{FF2B5EF4-FFF2-40B4-BE49-F238E27FC236}">
                <a16:creationId xmlns:a16="http://schemas.microsoft.com/office/drawing/2014/main" id="{58CAFE93-95B9-41E2-991C-1DF899B5AB77}"/>
              </a:ext>
            </a:extLst>
          </p:cNvPr>
          <p:cNvSpPr/>
          <p:nvPr/>
        </p:nvSpPr>
        <p:spPr>
          <a:xfrm>
            <a:off x="4140281" y="2277524"/>
            <a:ext cx="1955719" cy="1166703"/>
          </a:xfrm>
          <a:prstGeom prst="wedgeEllipseCallout">
            <a:avLst>
              <a:gd name="adj1" fmla="val -62731"/>
              <a:gd name="adj2" fmla="val 69452"/>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長期間かかるな</a:t>
            </a:r>
          </a:p>
        </p:txBody>
      </p:sp>
      <p:sp>
        <p:nvSpPr>
          <p:cNvPr id="7" name="吹き出し: 円形 6">
            <a:extLst>
              <a:ext uri="{FF2B5EF4-FFF2-40B4-BE49-F238E27FC236}">
                <a16:creationId xmlns:a16="http://schemas.microsoft.com/office/drawing/2014/main" id="{AFBA2AA1-BD18-80D1-107B-4F6F5C31D2F2}"/>
              </a:ext>
            </a:extLst>
          </p:cNvPr>
          <p:cNvSpPr/>
          <p:nvPr/>
        </p:nvSpPr>
        <p:spPr>
          <a:xfrm>
            <a:off x="41645" y="2586458"/>
            <a:ext cx="2668910" cy="1166703"/>
          </a:xfrm>
          <a:prstGeom prst="wedgeEllipseCallout">
            <a:avLst>
              <a:gd name="adj1" fmla="val 35958"/>
              <a:gd name="adj2" fmla="val 69237"/>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自施設のことで頭がいっぱい</a:t>
            </a:r>
          </a:p>
        </p:txBody>
      </p:sp>
      <p:sp>
        <p:nvSpPr>
          <p:cNvPr id="9" name="吹き出し: 円形 8">
            <a:extLst>
              <a:ext uri="{FF2B5EF4-FFF2-40B4-BE49-F238E27FC236}">
                <a16:creationId xmlns:a16="http://schemas.microsoft.com/office/drawing/2014/main" id="{038FCE94-B7BE-8B07-1F35-A1A69348F238}"/>
              </a:ext>
            </a:extLst>
          </p:cNvPr>
          <p:cNvSpPr/>
          <p:nvPr/>
        </p:nvSpPr>
        <p:spPr>
          <a:xfrm>
            <a:off x="3864794" y="3468582"/>
            <a:ext cx="1934581" cy="1222994"/>
          </a:xfrm>
          <a:prstGeom prst="wedgeEllipseCallout">
            <a:avLst>
              <a:gd name="adj1" fmla="val -58875"/>
              <a:gd name="adj2" fmla="val 34982"/>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出向者はもどってくるかしら</a:t>
            </a:r>
            <a:r>
              <a:rPr kumimoji="1" lang="ja-JP" altLang="en-US" sz="1400" b="0" i="0" u="none" strike="noStrike" kern="1200" cap="none" spc="0" normalizeH="0" baseline="0" noProof="0" dirty="0">
                <a:ln>
                  <a:noFill/>
                </a:ln>
                <a:solidFill>
                  <a:prstClr val="black"/>
                </a:solidFill>
                <a:effectLst/>
                <a:uLnTx/>
                <a:uFillTx/>
                <a:latin typeface="Segoe UI"/>
                <a:ea typeface="メイリオ"/>
                <a:cs typeface="+mn-cs"/>
              </a:rPr>
              <a:t>？</a:t>
            </a:r>
          </a:p>
        </p:txBody>
      </p:sp>
      <p:sp>
        <p:nvSpPr>
          <p:cNvPr id="32" name="吹き出し: 円形 31">
            <a:extLst>
              <a:ext uri="{FF2B5EF4-FFF2-40B4-BE49-F238E27FC236}">
                <a16:creationId xmlns:a16="http://schemas.microsoft.com/office/drawing/2014/main" id="{D88A9CFB-0661-A236-0F2C-07B289EEFBA5}"/>
              </a:ext>
            </a:extLst>
          </p:cNvPr>
          <p:cNvSpPr/>
          <p:nvPr/>
        </p:nvSpPr>
        <p:spPr>
          <a:xfrm>
            <a:off x="2533815" y="2646382"/>
            <a:ext cx="1934581" cy="854136"/>
          </a:xfrm>
          <a:prstGeom prst="wedgeEllipseCallout">
            <a:avLst>
              <a:gd name="adj1" fmla="val -26146"/>
              <a:gd name="adj2" fmla="val 85566"/>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賃金差どう</a:t>
            </a:r>
            <a:endParaRPr kumimoji="1" lang="en-US" altLang="ja-JP" sz="1800" b="0" i="0" u="none" strike="noStrike" kern="1200" cap="none" spc="0" normalizeH="0" baseline="0" noProof="0" dirty="0">
              <a:ln>
                <a:noFill/>
              </a:ln>
              <a:solidFill>
                <a:prstClr val="black"/>
              </a:solidFill>
              <a:effectLst/>
              <a:uLnTx/>
              <a:uFillTx/>
              <a:latin typeface="Segoe U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する？</a:t>
            </a:r>
          </a:p>
        </p:txBody>
      </p:sp>
      <p:sp>
        <p:nvSpPr>
          <p:cNvPr id="6" name="吹き出し: 角を丸めた四角形 5">
            <a:extLst>
              <a:ext uri="{FF2B5EF4-FFF2-40B4-BE49-F238E27FC236}">
                <a16:creationId xmlns:a16="http://schemas.microsoft.com/office/drawing/2014/main" id="{BC4E747E-DD0D-F34B-949A-018ACB110EC7}"/>
              </a:ext>
            </a:extLst>
          </p:cNvPr>
          <p:cNvSpPr/>
          <p:nvPr/>
        </p:nvSpPr>
        <p:spPr>
          <a:xfrm flipH="1">
            <a:off x="8395677" y="2177028"/>
            <a:ext cx="2326668" cy="1143000"/>
          </a:xfrm>
          <a:prstGeom prst="wedgeRoundRectCallout">
            <a:avLst>
              <a:gd name="adj1" fmla="val -5819"/>
              <a:gd name="adj2" fmla="val 92401"/>
              <a:gd name="adj3" fmla="val 16667"/>
            </a:avLst>
          </a:prstGeom>
          <a:solidFill>
            <a:schemeClr val="accent6">
              <a:lumMod val="20000"/>
              <a:lumOff val="80000"/>
              <a:alpha val="55000"/>
            </a:schemeClr>
          </a:solidFill>
          <a:ln>
            <a:solidFill>
              <a:srgbClr val="00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Segoe UI"/>
                <a:ea typeface="メイリオ"/>
                <a:cs typeface="+mn-cs"/>
              </a:rPr>
              <a:t>施設を超えて地域の医療・看護を支える！</a:t>
            </a:r>
          </a:p>
        </p:txBody>
      </p:sp>
      <p:sp>
        <p:nvSpPr>
          <p:cNvPr id="10" name="吹き出し: 円形 9">
            <a:extLst>
              <a:ext uri="{FF2B5EF4-FFF2-40B4-BE49-F238E27FC236}">
                <a16:creationId xmlns:a16="http://schemas.microsoft.com/office/drawing/2014/main" id="{B8330D83-3564-585E-05F6-CE89A939E3B7}"/>
              </a:ext>
            </a:extLst>
          </p:cNvPr>
          <p:cNvSpPr/>
          <p:nvPr/>
        </p:nvSpPr>
        <p:spPr>
          <a:xfrm>
            <a:off x="549481" y="3815189"/>
            <a:ext cx="1653238" cy="1166703"/>
          </a:xfrm>
          <a:prstGeom prst="wedgeEllipseCallout">
            <a:avLst>
              <a:gd name="adj1" fmla="val 65377"/>
              <a:gd name="adj2" fmla="val 14036"/>
            </a:avLst>
          </a:prstGeom>
          <a:solidFill>
            <a:srgbClr val="FFFF00">
              <a:alpha val="30000"/>
            </a:srgbClr>
          </a:solidFill>
          <a:ln w="1587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a:ea typeface="メイリオ"/>
                <a:cs typeface="+mn-cs"/>
              </a:rPr>
              <a:t>参加施設を増やさなきゃ</a:t>
            </a:r>
          </a:p>
        </p:txBody>
      </p:sp>
    </p:spTree>
    <p:extLst>
      <p:ext uri="{BB962C8B-B14F-4D97-AF65-F5344CB8AC3E}">
        <p14:creationId xmlns:p14="http://schemas.microsoft.com/office/powerpoint/2010/main" val="10312187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2C8E2B-48DE-4ACB-A6C5-70456660B2CD}"/>
              </a:ext>
            </a:extLst>
          </p:cNvPr>
          <p:cNvSpPr>
            <a:spLocks noGrp="1"/>
          </p:cNvSpPr>
          <p:nvPr>
            <p:ph type="ctrTitle"/>
          </p:nvPr>
        </p:nvSpPr>
        <p:spPr>
          <a:xfrm>
            <a:off x="857250" y="1339533"/>
            <a:ext cx="10767060" cy="2387600"/>
          </a:xfrm>
        </p:spPr>
        <p:txBody>
          <a:bodyPr>
            <a:normAutofit fontScale="90000"/>
          </a:bodyPr>
          <a:lstStyle/>
          <a:p>
            <a:r>
              <a:rPr kumimoji="1" lang="ja-JP" altLang="en-US" dirty="0"/>
              <a:t>本題２</a:t>
            </a:r>
            <a:br>
              <a:rPr kumimoji="1" lang="en-US" altLang="ja-JP" dirty="0"/>
            </a:br>
            <a:br>
              <a:rPr kumimoji="1" lang="en-US" altLang="ja-JP" dirty="0"/>
            </a:br>
            <a:r>
              <a:rPr kumimoji="1" lang="ja-JP" altLang="en-US" dirty="0"/>
              <a:t>循環型（在籍出向）と養成型による看護師育成の実例</a:t>
            </a:r>
          </a:p>
        </p:txBody>
      </p:sp>
      <p:sp>
        <p:nvSpPr>
          <p:cNvPr id="3" name="字幕 2">
            <a:extLst>
              <a:ext uri="{FF2B5EF4-FFF2-40B4-BE49-F238E27FC236}">
                <a16:creationId xmlns:a16="http://schemas.microsoft.com/office/drawing/2014/main" id="{DAE2BA21-5A1C-497F-A43D-C18B80D1F2E7}"/>
              </a:ext>
            </a:extLst>
          </p:cNvPr>
          <p:cNvSpPr>
            <a:spLocks noGrp="1"/>
          </p:cNvSpPr>
          <p:nvPr>
            <p:ph type="subTitle" idx="1"/>
          </p:nvPr>
        </p:nvSpPr>
        <p:spPr>
          <a:xfrm>
            <a:off x="1432560" y="4412298"/>
            <a:ext cx="9144000" cy="1655762"/>
          </a:xfrm>
        </p:spPr>
        <p:txBody>
          <a:bodyPr/>
          <a:lstStyle/>
          <a:p>
            <a:r>
              <a:rPr kumimoji="1" lang="ja-JP" altLang="en-US" dirty="0"/>
              <a:t>伊勢原協同病院⇔秦野厚生病院</a:t>
            </a:r>
            <a:endParaRPr kumimoji="1" lang="en-US" altLang="ja-JP" dirty="0"/>
          </a:p>
          <a:p>
            <a:r>
              <a:rPr lang="ja-JP" altLang="en-US" dirty="0"/>
              <a:t>済生会横浜市東部病院⇔汐田総合病院</a:t>
            </a:r>
            <a:endParaRPr kumimoji="1" lang="ja-JP" altLang="en-US" dirty="0"/>
          </a:p>
        </p:txBody>
      </p:sp>
    </p:spTree>
    <p:extLst>
      <p:ext uri="{BB962C8B-B14F-4D97-AF65-F5344CB8AC3E}">
        <p14:creationId xmlns:p14="http://schemas.microsoft.com/office/powerpoint/2010/main" val="2532936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4">
            <a:extLst>
              <a:ext uri="{FF2B5EF4-FFF2-40B4-BE49-F238E27FC236}">
                <a16:creationId xmlns:a16="http://schemas.microsoft.com/office/drawing/2014/main" id="{2F52E470-159D-4122-8FD9-2733C08AF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270004" y="8467"/>
            <a:ext cx="9558866" cy="6473808"/>
          </a:xfrm>
          <a:prstGeom prst="rect">
            <a:avLst/>
          </a:prstGeom>
        </p:spPr>
      </p:pic>
      <p:sp>
        <p:nvSpPr>
          <p:cNvPr id="9" name="テキスト ボックス 8">
            <a:extLst>
              <a:ext uri="{FF2B5EF4-FFF2-40B4-BE49-F238E27FC236}">
                <a16:creationId xmlns:a16="http://schemas.microsoft.com/office/drawing/2014/main" id="{52B176B1-D0E0-4621-8362-5368E356B1A8}"/>
              </a:ext>
            </a:extLst>
          </p:cNvPr>
          <p:cNvSpPr txBox="1"/>
          <p:nvPr/>
        </p:nvSpPr>
        <p:spPr>
          <a:xfrm>
            <a:off x="4484247" y="5587981"/>
            <a:ext cx="5960286" cy="954107"/>
          </a:xfrm>
          <a:prstGeom prst="rect">
            <a:avLst/>
          </a:prstGeom>
          <a:noFill/>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w="3175">
                  <a:solidFill>
                    <a:prstClr val="black"/>
                  </a:solidFill>
                </a:ln>
                <a:solidFill>
                  <a:prstClr val="white"/>
                </a:solidFill>
                <a:effectLst>
                  <a:outerShdw blurRad="50800" dist="63500" dir="18900000" sx="101000" sy="101000" algn="bl" rotWithShape="0">
                    <a:prstClr val="white">
                      <a:lumMod val="65000"/>
                      <a:alpha val="40000"/>
                    </a:prstClr>
                  </a:outerShdw>
                </a:effectLst>
                <a:uLnTx/>
                <a:uFillTx/>
                <a:latin typeface="HGP創英角ｺﾞｼｯｸUB" panose="020B0900000000000000" pitchFamily="50" charset="-128"/>
                <a:ea typeface="HGP創英角ｺﾞｼｯｸUB" panose="020B0900000000000000" pitchFamily="50" charset="-128"/>
                <a:cs typeface="+mn-cs"/>
              </a:rPr>
              <a:t>JA</a:t>
            </a:r>
            <a:r>
              <a:rPr kumimoji="0" lang="ja-JP" altLang="en-US" sz="2800" b="0" i="0" u="none" strike="noStrike" kern="1200" cap="none" spc="0" normalizeH="0" baseline="0" noProof="0" dirty="0">
                <a:ln w="3175">
                  <a:solidFill>
                    <a:prstClr val="black"/>
                  </a:solidFill>
                </a:ln>
                <a:solidFill>
                  <a:prstClr val="white"/>
                </a:solidFill>
                <a:effectLst>
                  <a:outerShdw blurRad="50800" dist="63500" dir="18900000" sx="101000" sy="101000" algn="bl" rotWithShape="0">
                    <a:prstClr val="white">
                      <a:lumMod val="65000"/>
                      <a:alpha val="40000"/>
                    </a:prstClr>
                  </a:outerShdw>
                </a:effectLst>
                <a:uLnTx/>
                <a:uFillTx/>
                <a:latin typeface="HGP創英角ｺﾞｼｯｸUB" panose="020B0900000000000000" pitchFamily="50" charset="-128"/>
                <a:ea typeface="HGP創英角ｺﾞｼｯｸUB" panose="020B0900000000000000" pitchFamily="50" charset="-128"/>
                <a:cs typeface="+mn-cs"/>
              </a:rPr>
              <a:t>神奈川県厚生連　伊勢原協同病院</a:t>
            </a:r>
            <a:endParaRPr kumimoji="0" lang="en-US" altLang="ja-JP" sz="2800" b="0" i="0" u="none" strike="noStrike" kern="1200" cap="none" spc="0" normalizeH="0" baseline="0" noProof="0" dirty="0">
              <a:ln w="3175">
                <a:solidFill>
                  <a:prstClr val="black"/>
                </a:solidFill>
              </a:ln>
              <a:solidFill>
                <a:prstClr val="white"/>
              </a:solidFill>
              <a:effectLst>
                <a:outerShdw blurRad="50800" dist="63500" dir="18900000" sx="101000" sy="101000" algn="bl" rotWithShape="0">
                  <a:prstClr val="white">
                    <a:lumMod val="65000"/>
                    <a:alpha val="40000"/>
                  </a:prstClr>
                </a:outerShd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w="3175">
                  <a:solidFill>
                    <a:prstClr val="black"/>
                  </a:solidFill>
                </a:ln>
                <a:solidFill>
                  <a:prstClr val="white"/>
                </a:solidFill>
                <a:effectLst>
                  <a:outerShdw blurRad="50800" dist="63500" dir="18900000" sx="101000" sy="101000" algn="bl" rotWithShape="0">
                    <a:prstClr val="white">
                      <a:lumMod val="65000"/>
                      <a:alpha val="40000"/>
                    </a:prstClr>
                  </a:outerShdw>
                </a:effectLst>
                <a:uLnTx/>
                <a:uFillTx/>
                <a:latin typeface="HGP創英角ｺﾞｼｯｸUB" panose="020B0900000000000000" pitchFamily="50" charset="-128"/>
                <a:ea typeface="HGP創英角ｺﾞｼｯｸUB" panose="020B0900000000000000" pitchFamily="50" charset="-128"/>
                <a:cs typeface="+mn-cs"/>
              </a:rPr>
              <a:t>副院長兼看護部長　神保　京美</a:t>
            </a:r>
          </a:p>
        </p:txBody>
      </p:sp>
      <p:sp>
        <p:nvSpPr>
          <p:cNvPr id="12" name="テキスト ボックス 11">
            <a:extLst>
              <a:ext uri="{FF2B5EF4-FFF2-40B4-BE49-F238E27FC236}">
                <a16:creationId xmlns:a16="http://schemas.microsoft.com/office/drawing/2014/main" id="{B0F47244-3F21-4F0F-99B9-63AFD65E6D68}"/>
              </a:ext>
            </a:extLst>
          </p:cNvPr>
          <p:cNvSpPr txBox="1"/>
          <p:nvPr/>
        </p:nvSpPr>
        <p:spPr>
          <a:xfrm>
            <a:off x="967912" y="550817"/>
            <a:ext cx="9573455" cy="2031325"/>
          </a:xfrm>
          <a:prstGeom prst="rect">
            <a:avLst/>
          </a:prstGeom>
          <a:noFill/>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双方向の人材交流から得られた意義</a:t>
            </a:r>
            <a:endParaRPr kumimoji="0" lang="en-US" altLang="ja-JP"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出向者が院内で発表した結果～院内へもたらした波及効果</a:t>
            </a:r>
            <a:endParaRPr kumimoji="0"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4000" b="0" i="0" u="none" strike="noStrike" kern="1200" cap="none" spc="0" normalizeH="0" baseline="0" noProof="0" dirty="0">
              <a:ln>
                <a:noFill/>
              </a:ln>
              <a:solidFill>
                <a:prstClr val="white"/>
              </a:solidFill>
              <a:effectLst>
                <a:glow rad="101600">
                  <a:srgbClr val="70AD47">
                    <a:lumMod val="75000"/>
                  </a:srgbClr>
                </a:glow>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Tree>
    <p:extLst>
      <p:ext uri="{BB962C8B-B14F-4D97-AF65-F5344CB8AC3E}">
        <p14:creationId xmlns:p14="http://schemas.microsoft.com/office/powerpoint/2010/main" val="10444891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14DE91-6DB6-46C0-AAB6-C70D6BA344C3}"/>
              </a:ext>
            </a:extLst>
          </p:cNvPr>
          <p:cNvSpPr>
            <a:spLocks noGrp="1"/>
          </p:cNvSpPr>
          <p:nvPr>
            <p:ph type="title"/>
          </p:nvPr>
        </p:nvSpPr>
        <p:spPr/>
        <p:txBody>
          <a:bodyPr/>
          <a:lstStyle/>
          <a:p>
            <a:r>
              <a:rPr kumimoji="1" lang="ja-JP" altLang="en-US" dirty="0"/>
              <a:t>かながわ地域看護師事業</a:t>
            </a:r>
            <a:br>
              <a:rPr kumimoji="1" lang="en-US" altLang="ja-JP" dirty="0"/>
            </a:br>
            <a:r>
              <a:rPr kumimoji="1" lang="ja-JP" altLang="en-US" dirty="0"/>
              <a:t>参画の経緯</a:t>
            </a:r>
          </a:p>
        </p:txBody>
      </p:sp>
      <p:sp>
        <p:nvSpPr>
          <p:cNvPr id="3" name="コンテンツ プレースホルダー 2">
            <a:extLst>
              <a:ext uri="{FF2B5EF4-FFF2-40B4-BE49-F238E27FC236}">
                <a16:creationId xmlns:a16="http://schemas.microsoft.com/office/drawing/2014/main" id="{8623AA4D-3224-4723-B419-24050DF0E354}"/>
              </a:ext>
            </a:extLst>
          </p:cNvPr>
          <p:cNvSpPr>
            <a:spLocks noGrp="1"/>
          </p:cNvSpPr>
          <p:nvPr>
            <p:ph idx="1"/>
          </p:nvPr>
        </p:nvSpPr>
        <p:spPr>
          <a:xfrm>
            <a:off x="838200" y="2137030"/>
            <a:ext cx="10326624" cy="4041775"/>
          </a:xfrm>
        </p:spPr>
        <p:txBody>
          <a:bodyPr>
            <a:normAutofit/>
          </a:bodyPr>
          <a:lstStyle/>
          <a:p>
            <a:r>
              <a:rPr lang="ja-JP" altLang="en-US" dirty="0"/>
              <a:t>かながわ地域看護師養成パターン</a:t>
            </a:r>
            <a:r>
              <a:rPr lang="en-US" altLang="ja-JP" dirty="0"/>
              <a:t>【</a:t>
            </a:r>
            <a:r>
              <a:rPr lang="ja-JP" altLang="en-US" dirty="0"/>
              <a:t>循環型</a:t>
            </a:r>
            <a:r>
              <a:rPr lang="en-US" altLang="ja-JP" dirty="0"/>
              <a:t>】</a:t>
            </a:r>
            <a:r>
              <a:rPr lang="ja-JP" altLang="en-US" dirty="0"/>
              <a:t>とは、協定を締結している病院間において人材交流を行い、一定期間の実務を経験することで他施設の機能を知り相互理解を深める仕組み</a:t>
            </a:r>
            <a:endParaRPr lang="en-US" altLang="ja-JP" dirty="0"/>
          </a:p>
          <a:p>
            <a:r>
              <a:rPr lang="ja-JP" altLang="en-US" dirty="0"/>
              <a:t>機能の異なる</a:t>
            </a:r>
            <a:r>
              <a:rPr lang="en-US" altLang="ja-JP" dirty="0"/>
              <a:t>2</a:t>
            </a:r>
            <a:r>
              <a:rPr lang="ja-JP" altLang="en-US" dirty="0"/>
              <a:t>施設間の人事交流</a:t>
            </a:r>
            <a:endParaRPr lang="en-US" altLang="ja-JP" dirty="0"/>
          </a:p>
          <a:p>
            <a:r>
              <a:rPr lang="ja-JP" altLang="en-US" dirty="0"/>
              <a:t>神奈川県</a:t>
            </a:r>
            <a:r>
              <a:rPr kumimoji="1" lang="ja-JP" altLang="en-US" dirty="0"/>
              <a:t>地域看護師養成事業検討会委員として当初より、かながわ地域看護師にかかわっていた</a:t>
            </a:r>
            <a:endParaRPr kumimoji="1" lang="en-US" altLang="ja-JP" dirty="0"/>
          </a:p>
          <a:p>
            <a:r>
              <a:rPr lang="ja-JP" altLang="en-US" dirty="0"/>
              <a:t>ガイドの発表にあたり、実践報告事例として参画</a:t>
            </a:r>
            <a:endParaRPr lang="en-US" altLang="ja-JP" dirty="0"/>
          </a:p>
          <a:p>
            <a:pPr marL="0" indent="0">
              <a:buNone/>
            </a:pPr>
            <a:endParaRPr lang="en-US" altLang="ja-JP" dirty="0"/>
          </a:p>
        </p:txBody>
      </p:sp>
    </p:spTree>
    <p:extLst>
      <p:ext uri="{BB962C8B-B14F-4D97-AF65-F5344CB8AC3E}">
        <p14:creationId xmlns:p14="http://schemas.microsoft.com/office/powerpoint/2010/main" val="1469098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CC546433-6B22-4F3B-B5B3-B4DAC83AF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120" y="325464"/>
            <a:ext cx="5244975" cy="6207071"/>
          </a:xfrm>
          <a:prstGeom prst="rect">
            <a:avLst/>
          </a:prstGeom>
          <a:effectLst/>
        </p:spPr>
      </p:pic>
      <p:sp>
        <p:nvSpPr>
          <p:cNvPr id="2" name="タイトル 1">
            <a:extLst>
              <a:ext uri="{FF2B5EF4-FFF2-40B4-BE49-F238E27FC236}">
                <a16:creationId xmlns:a16="http://schemas.microsoft.com/office/drawing/2014/main" id="{8BD922AE-2DFF-46CE-9BA5-9C43BE939779}"/>
              </a:ext>
            </a:extLst>
          </p:cNvPr>
          <p:cNvSpPr>
            <a:spLocks noGrp="1"/>
          </p:cNvSpPr>
          <p:nvPr>
            <p:ph type="title"/>
          </p:nvPr>
        </p:nvSpPr>
        <p:spPr>
          <a:xfrm>
            <a:off x="838200" y="72517"/>
            <a:ext cx="10515600" cy="1325563"/>
          </a:xfrm>
        </p:spPr>
        <p:txBody>
          <a:bodyPr/>
          <a:lstStyle/>
          <a:p>
            <a:r>
              <a:rPr kumimoji="1" lang="ja-JP" altLang="en-US" dirty="0"/>
              <a:t>両病院の背景</a:t>
            </a:r>
          </a:p>
        </p:txBody>
      </p:sp>
      <p:sp>
        <p:nvSpPr>
          <p:cNvPr id="5" name="テキスト ボックス 3">
            <a:extLst>
              <a:ext uri="{FF2B5EF4-FFF2-40B4-BE49-F238E27FC236}">
                <a16:creationId xmlns:a16="http://schemas.microsoft.com/office/drawing/2014/main" id="{E87888F3-4BCE-47DB-9ABC-73830909A9BB}"/>
              </a:ext>
            </a:extLst>
          </p:cNvPr>
          <p:cNvSpPr txBox="1">
            <a:spLocks noGrp="1" noChangeArrowheads="1"/>
          </p:cNvSpPr>
          <p:nvPr>
            <p:ph sz="half" idx="1"/>
          </p:nvPr>
        </p:nvSpPr>
        <p:spPr bwMode="auto">
          <a:xfrm>
            <a:off x="223407" y="1609999"/>
            <a:ext cx="5606258" cy="3597908"/>
          </a:xfrm>
          <a:prstGeom prst="rect">
            <a:avLst/>
          </a:prstGeom>
          <a:solidFill>
            <a:schemeClr val="bg1">
              <a:alpha val="85000"/>
            </a:schemeClr>
          </a:solidFill>
          <a:ln>
            <a:noFill/>
          </a:ln>
          <a:effectLst>
            <a:softEdge rad="139700"/>
          </a:effectLst>
        </p:spPr>
        <p:txBody>
          <a:bodyPr wrap="square">
            <a:spAutoFit/>
          </a:bodyPr>
          <a:lstStyle>
            <a:lvl1pPr>
              <a:spcBef>
                <a:spcPct val="20000"/>
              </a:spcBef>
              <a:buChar char="•"/>
              <a:defRPr kumimoji="1" sz="3200">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buChar char="–"/>
              <a:defRPr kumimoji="1" sz="2800">
                <a:solidFill>
                  <a:schemeClr val="tx1"/>
                </a:solidFill>
                <a:latin typeface="HG丸ｺﾞｼｯｸM-PRO" panose="020F0600000000000000" pitchFamily="50" charset="-128"/>
                <a:ea typeface="HG丸ｺﾞｼｯｸM-PRO" panose="020F0600000000000000" pitchFamily="50" charset="-128"/>
              </a:defRPr>
            </a:lvl2pPr>
            <a:lvl3pPr marL="1143000" indent="-228600">
              <a:spcBef>
                <a:spcPct val="20000"/>
              </a:spcBef>
              <a:buChar char="•"/>
              <a:defRPr kumimoji="1" sz="2400">
                <a:solidFill>
                  <a:schemeClr val="tx1"/>
                </a:solidFill>
                <a:latin typeface="HG丸ｺﾞｼｯｸM-PRO" panose="020F0600000000000000" pitchFamily="50" charset="-128"/>
                <a:ea typeface="HG丸ｺﾞｼｯｸM-PRO" panose="020F0600000000000000" pitchFamily="50" charset="-128"/>
              </a:defRPr>
            </a:lvl3pPr>
            <a:lvl4pPr marL="16002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4pPr>
            <a:lvl5pPr marL="2057400" indent="-228600">
              <a:spcBef>
                <a:spcPct val="20000"/>
              </a:spcBef>
              <a:buChar char="»"/>
              <a:defRPr kumimoji="1" sz="2000">
                <a:solidFill>
                  <a:schemeClr val="tx1"/>
                </a:solidFill>
                <a:latin typeface="HG丸ｺﾞｼｯｸM-PRO" panose="020F0600000000000000" pitchFamily="50" charset="-128"/>
                <a:ea typeface="HG丸ｺﾞｼｯｸM-PRO" panose="020F0600000000000000" pitchFamily="50" charset="-128"/>
              </a:defRPr>
            </a:lvl5pPr>
            <a:lvl6pPr marL="25146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6pPr>
            <a:lvl7pPr marL="29718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7pPr>
            <a:lvl8pPr marL="34290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8pPr>
            <a:lvl9pPr marL="3886200" indent="-228600" eaLnBrk="0" fontAlgn="base" hangingPunct="0">
              <a:spcBef>
                <a:spcPct val="20000"/>
              </a:spcBef>
              <a:spcAft>
                <a:spcPct val="0"/>
              </a:spcAft>
              <a:buChar char="»"/>
              <a:defRPr kumimoji="1" sz="2000">
                <a:solidFill>
                  <a:schemeClr val="tx1"/>
                </a:solidFill>
                <a:latin typeface="HG丸ｺﾞｼｯｸM-PRO" panose="020F0600000000000000" pitchFamily="50" charset="-128"/>
                <a:ea typeface="HG丸ｺﾞｼｯｸM-PRO" panose="020F0600000000000000" pitchFamily="50" charset="-128"/>
              </a:defRPr>
            </a:lvl9pPr>
          </a:lstStyle>
          <a:p>
            <a:pPr>
              <a:spcBef>
                <a:spcPct val="0"/>
              </a:spcBef>
              <a:buNone/>
            </a:pPr>
            <a:r>
              <a:rPr lang="ja-JP" altLang="en-US" sz="2200" dirty="0">
                <a:latin typeface="BIZ UDPゴシック" panose="020B0400000000000000" pitchFamily="50" charset="-128"/>
                <a:ea typeface="BIZ UDPゴシック" panose="020B0400000000000000" pitchFamily="50" charset="-128"/>
                <a:cs typeface="メイリオ" pitchFamily="50" charset="-128"/>
              </a:rPr>
              <a:t>伊勢原協同病院（昭和</a:t>
            </a:r>
            <a:r>
              <a:rPr lang="en-US" altLang="ja-JP" sz="2200" dirty="0">
                <a:latin typeface="BIZ UDPゴシック" panose="020B0400000000000000" pitchFamily="50" charset="-128"/>
                <a:ea typeface="BIZ UDPゴシック" panose="020B0400000000000000" pitchFamily="50" charset="-128"/>
                <a:cs typeface="メイリオ" pitchFamily="50" charset="-128"/>
              </a:rPr>
              <a:t>43</a:t>
            </a:r>
            <a:r>
              <a:rPr lang="ja-JP" altLang="en-US" sz="2200" dirty="0">
                <a:latin typeface="BIZ UDPゴシック" panose="020B0400000000000000" pitchFamily="50" charset="-128"/>
                <a:ea typeface="BIZ UDPゴシック" panose="020B0400000000000000" pitchFamily="50" charset="-128"/>
                <a:cs typeface="メイリオ" pitchFamily="50" charset="-128"/>
              </a:rPr>
              <a:t>年開設）</a:t>
            </a:r>
            <a:endParaRPr lang="en-US" altLang="ja-JP" sz="2200" dirty="0">
              <a:latin typeface="BIZ UDPゴシック" panose="020B0400000000000000" pitchFamily="50" charset="-128"/>
              <a:ea typeface="BIZ UDPゴシック" panose="020B0400000000000000" pitchFamily="50" charset="-128"/>
              <a:cs typeface="メイリオ" pitchFamily="50" charset="-128"/>
            </a:endParaRPr>
          </a:p>
          <a:p>
            <a:pPr>
              <a:spcBef>
                <a:spcPct val="0"/>
              </a:spcBef>
              <a:buNone/>
            </a:pPr>
            <a:r>
              <a:rPr lang="en-US" altLang="ja-JP" sz="2200" dirty="0">
                <a:latin typeface="BIZ UDPゴシック" panose="020B0400000000000000" pitchFamily="50" charset="-128"/>
                <a:ea typeface="BIZ UDPゴシック" panose="020B0400000000000000" pitchFamily="50" charset="-128"/>
                <a:cs typeface="メイリオ" pitchFamily="50" charset="-128"/>
              </a:rPr>
              <a:t>【</a:t>
            </a:r>
            <a:r>
              <a:rPr lang="ja-JP" altLang="en-US" sz="2200" dirty="0">
                <a:latin typeface="BIZ UDPゴシック" panose="020B0400000000000000" pitchFamily="50" charset="-128"/>
                <a:ea typeface="BIZ UDPゴシック" panose="020B0400000000000000" pitchFamily="50" charset="-128"/>
                <a:cs typeface="メイリオ" pitchFamily="50" charset="-128"/>
              </a:rPr>
              <a:t>病院概要</a:t>
            </a:r>
            <a:r>
              <a:rPr lang="en-US" altLang="ja-JP" sz="2200" dirty="0">
                <a:latin typeface="BIZ UDPゴシック" panose="020B0400000000000000" pitchFamily="50" charset="-128"/>
                <a:ea typeface="BIZ UDPゴシック" panose="020B0400000000000000" pitchFamily="50" charset="-128"/>
                <a:cs typeface="メイリオ" pitchFamily="50" charset="-128"/>
              </a:rPr>
              <a:t>】</a:t>
            </a:r>
            <a:endParaRPr lang="ja-JP" altLang="en-US" sz="2200" dirty="0">
              <a:latin typeface="BIZ UDPゴシック" panose="020B0400000000000000" pitchFamily="50" charset="-128"/>
              <a:ea typeface="BIZ UDPゴシック" panose="020B0400000000000000" pitchFamily="50" charset="-128"/>
              <a:cs typeface="メイリオ"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病床数：</a:t>
            </a:r>
            <a:r>
              <a:rPr lang="en-US" altLang="ja-JP" sz="2200" dirty="0">
                <a:latin typeface="BIZ UDPゴシック" panose="020B0400000000000000" pitchFamily="50" charset="-128"/>
                <a:ea typeface="BIZ UDPゴシック" panose="020B0400000000000000" pitchFamily="50" charset="-128"/>
              </a:rPr>
              <a:t>350</a:t>
            </a:r>
            <a:r>
              <a:rPr lang="ja-JP" altLang="en-US" sz="2200" dirty="0">
                <a:latin typeface="BIZ UDPゴシック" panose="020B0400000000000000" pitchFamily="50" charset="-128"/>
                <a:ea typeface="BIZ UDPゴシック" panose="020B0400000000000000" pitchFamily="50" charset="-128"/>
              </a:rPr>
              <a:t>床（一般 </a:t>
            </a:r>
            <a:r>
              <a:rPr lang="en-US" altLang="ja-JP" sz="2200" dirty="0">
                <a:latin typeface="BIZ UDPゴシック" panose="020B0400000000000000" pitchFamily="50" charset="-128"/>
                <a:ea typeface="BIZ UDPゴシック" panose="020B0400000000000000" pitchFamily="50" charset="-128"/>
              </a:rPr>
              <a:t>291</a:t>
            </a:r>
            <a:r>
              <a:rPr lang="ja-JP" altLang="en-US" sz="2200" dirty="0">
                <a:latin typeface="BIZ UDPゴシック" panose="020B0400000000000000" pitchFamily="50" charset="-128"/>
                <a:ea typeface="BIZ UDPゴシック" panose="020B0400000000000000" pitchFamily="50" charset="-128"/>
              </a:rPr>
              <a:t>床、</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回復期リハ病棟 </a:t>
            </a:r>
            <a:r>
              <a:rPr lang="en-US" altLang="ja-JP" sz="2200" dirty="0">
                <a:latin typeface="BIZ UDPゴシック" panose="020B0400000000000000" pitchFamily="50" charset="-128"/>
                <a:ea typeface="BIZ UDPゴシック" panose="020B0400000000000000" pitchFamily="50" charset="-128"/>
              </a:rPr>
              <a:t>45</a:t>
            </a:r>
            <a:r>
              <a:rPr lang="ja-JP" altLang="en-US" sz="2200" dirty="0">
                <a:latin typeface="BIZ UDPゴシック" panose="020B0400000000000000" pitchFamily="50" charset="-128"/>
                <a:ea typeface="BIZ UDPゴシック" panose="020B0400000000000000" pitchFamily="50" charset="-128"/>
              </a:rPr>
              <a:t>床、緩和ケア病棟 </a:t>
            </a:r>
            <a:r>
              <a:rPr lang="en-US" altLang="ja-JP" sz="2200" dirty="0">
                <a:latin typeface="BIZ UDPゴシック" panose="020B0400000000000000" pitchFamily="50" charset="-128"/>
                <a:ea typeface="BIZ UDPゴシック" panose="020B0400000000000000" pitchFamily="50" charset="-128"/>
              </a:rPr>
              <a:t>14</a:t>
            </a:r>
            <a:r>
              <a:rPr lang="ja-JP" altLang="en-US" sz="2200" dirty="0">
                <a:latin typeface="BIZ UDPゴシック" panose="020B0400000000000000" pitchFamily="50" charset="-128"/>
                <a:ea typeface="BIZ UDPゴシック" panose="020B0400000000000000" pitchFamily="50" charset="-128"/>
              </a:rPr>
              <a:t>床）</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地域医療支援病院　　</a:t>
            </a:r>
            <a:r>
              <a:rPr lang="en-US" altLang="ja-JP" sz="2200" dirty="0">
                <a:latin typeface="BIZ UDPゴシック" panose="020B0400000000000000" pitchFamily="50" charset="-128"/>
                <a:ea typeface="BIZ UDPゴシック" panose="020B0400000000000000" pitchFamily="50" charset="-128"/>
              </a:rPr>
              <a:t>2</a:t>
            </a:r>
            <a:r>
              <a:rPr lang="ja-JP" altLang="en-US" sz="2200" dirty="0">
                <a:latin typeface="BIZ UDPゴシック" panose="020B0400000000000000" pitchFamily="50" charset="-128"/>
                <a:ea typeface="BIZ UDPゴシック" panose="020B0400000000000000" pitchFamily="50" charset="-128"/>
              </a:rPr>
              <a:t>次救急医療機関　　</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急性期一般入院料１算定</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診療科目：</a:t>
            </a:r>
            <a:r>
              <a:rPr lang="en-US" altLang="ja-JP" sz="2200" dirty="0">
                <a:latin typeface="BIZ UDPゴシック" panose="020B0400000000000000" pitchFamily="50" charset="-128"/>
                <a:ea typeface="BIZ UDPゴシック" panose="020B0400000000000000" pitchFamily="50" charset="-128"/>
              </a:rPr>
              <a:t>30</a:t>
            </a:r>
            <a:r>
              <a:rPr lang="ja-JP" altLang="en-US" sz="2200" dirty="0">
                <a:latin typeface="BIZ UDPゴシック" panose="020B0400000000000000" pitchFamily="50" charset="-128"/>
                <a:ea typeface="BIZ UDPゴシック" panose="020B0400000000000000" pitchFamily="50" charset="-128"/>
              </a:rPr>
              <a:t>診療科</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訪問看護ステーション</a:t>
            </a:r>
            <a:endParaRPr lang="en-US" altLang="ja-JP" sz="2200" dirty="0">
              <a:latin typeface="BIZ UDPゴシック" panose="020B0400000000000000" pitchFamily="50" charset="-128"/>
              <a:ea typeface="BIZ UDPゴシック" panose="020B0400000000000000" pitchFamily="50" charset="-128"/>
            </a:endParaRPr>
          </a:p>
          <a:p>
            <a:pPr>
              <a:spcBef>
                <a:spcPct val="0"/>
              </a:spcBef>
              <a:buFontTx/>
              <a:buNone/>
            </a:pPr>
            <a:r>
              <a:rPr lang="ja-JP" altLang="en-US" sz="2200" dirty="0">
                <a:latin typeface="BIZ UDPゴシック" panose="020B0400000000000000" pitchFamily="50" charset="-128"/>
                <a:ea typeface="BIZ UDPゴシック" panose="020B0400000000000000" pitchFamily="50" charset="-128"/>
              </a:rPr>
              <a:t>介護老人保健施設</a:t>
            </a:r>
            <a:endParaRPr lang="en-US" altLang="ja-JP" sz="2200" dirty="0">
              <a:latin typeface="BIZ UDPゴシック" panose="020B0400000000000000" pitchFamily="50" charset="-128"/>
              <a:ea typeface="BIZ UDPゴシック" panose="020B0400000000000000" pitchFamily="50" charset="-128"/>
            </a:endParaRPr>
          </a:p>
          <a:p>
            <a:pPr>
              <a:spcBef>
                <a:spcPts val="600"/>
              </a:spcBef>
              <a:buFontTx/>
              <a:buNone/>
            </a:pPr>
            <a:r>
              <a:rPr lang="ja-JP" altLang="en-US" sz="2200" dirty="0">
                <a:latin typeface="BIZ UDPゴシック" panose="020B0400000000000000" pitchFamily="50" charset="-128"/>
                <a:ea typeface="BIZ UDPゴシック" panose="020B0400000000000000" pitchFamily="50" charset="-128"/>
              </a:rPr>
              <a:t>職員数：</a:t>
            </a:r>
            <a:r>
              <a:rPr lang="en-US" altLang="ja-JP" sz="2200" dirty="0">
                <a:latin typeface="BIZ UDPゴシック" panose="020B0400000000000000" pitchFamily="50" charset="-128"/>
                <a:ea typeface="BIZ UDPゴシック" panose="020B0400000000000000" pitchFamily="50" charset="-128"/>
              </a:rPr>
              <a:t>834</a:t>
            </a:r>
            <a:r>
              <a:rPr lang="ja-JP" altLang="en-US" sz="2200" dirty="0">
                <a:latin typeface="BIZ UDPゴシック" panose="020B0400000000000000" pitchFamily="50" charset="-128"/>
                <a:ea typeface="BIZ UDPゴシック" panose="020B0400000000000000" pitchFamily="50" charset="-128"/>
              </a:rPr>
              <a:t>名　看護職員数：</a:t>
            </a:r>
            <a:r>
              <a:rPr lang="en-US" altLang="ja-JP" sz="2200" dirty="0">
                <a:latin typeface="BIZ UDPゴシック" panose="020B0400000000000000" pitchFamily="50" charset="-128"/>
                <a:ea typeface="BIZ UDPゴシック" panose="020B0400000000000000" pitchFamily="50" charset="-128"/>
              </a:rPr>
              <a:t>402</a:t>
            </a:r>
            <a:r>
              <a:rPr lang="ja-JP" altLang="en-US" sz="2200" dirty="0">
                <a:latin typeface="BIZ UDPゴシック" panose="020B0400000000000000" pitchFamily="50" charset="-128"/>
                <a:ea typeface="BIZ UDPゴシック" panose="020B0400000000000000" pitchFamily="50" charset="-128"/>
              </a:rPr>
              <a:t>名</a:t>
            </a:r>
            <a:endParaRPr lang="en-US" altLang="ja-JP" sz="2200" dirty="0">
              <a:latin typeface="BIZ UDPゴシック" panose="020B0400000000000000" pitchFamily="50" charset="-128"/>
              <a:ea typeface="BIZ UDPゴシック" panose="020B0400000000000000" pitchFamily="50" charset="-128"/>
            </a:endParaRPr>
          </a:p>
          <a:p>
            <a:pPr>
              <a:spcBef>
                <a:spcPts val="600"/>
              </a:spcBef>
              <a:buFontTx/>
              <a:buNone/>
            </a:pPr>
            <a:r>
              <a:rPr lang="ja-JP" altLang="en-US" sz="2200" dirty="0">
                <a:latin typeface="BIZ UDPゴシック" panose="020B0400000000000000" pitchFamily="50" charset="-128"/>
                <a:ea typeface="BIZ UDPゴシック" panose="020B0400000000000000" pitchFamily="50" charset="-128"/>
              </a:rPr>
              <a:t>　</a:t>
            </a:r>
            <a:endParaRPr lang="en-US" altLang="ja-JP" sz="2200" dirty="0">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C3F04F2C-81EB-4924-962B-8D36B9B17D9A}"/>
              </a:ext>
            </a:extLst>
          </p:cNvPr>
          <p:cNvSpPr>
            <a:spLocks noGrp="1"/>
          </p:cNvSpPr>
          <p:nvPr>
            <p:ph sz="half" idx="2"/>
          </p:nvPr>
        </p:nvSpPr>
        <p:spPr>
          <a:xfrm>
            <a:off x="6571488" y="1612234"/>
            <a:ext cx="5510784" cy="4767487"/>
          </a:xfrm>
          <a:solidFill>
            <a:schemeClr val="bg1">
              <a:alpha val="76000"/>
            </a:schemeClr>
          </a:solidFill>
          <a:effectLst>
            <a:softEdge rad="63500"/>
          </a:effectLst>
        </p:spPr>
        <p:txBody>
          <a:bodyPr>
            <a:noAutofit/>
          </a:bodyPr>
          <a:lstStyle/>
          <a:p>
            <a:pPr marL="0" indent="0">
              <a:buNone/>
            </a:pPr>
            <a:r>
              <a:rPr kumimoji="1" lang="ja-JP" altLang="en-US" sz="2200" dirty="0"/>
              <a:t>秦野厚生</a:t>
            </a:r>
            <a:r>
              <a:rPr lang="ja-JP" altLang="en-US" sz="2200" dirty="0"/>
              <a:t>病院（昭和</a:t>
            </a:r>
            <a:r>
              <a:rPr lang="en-US" altLang="ja-JP" sz="2200" dirty="0"/>
              <a:t>23</a:t>
            </a:r>
            <a:r>
              <a:rPr lang="ja-JP" altLang="en-US" sz="2200" dirty="0"/>
              <a:t>年開設）</a:t>
            </a:r>
            <a:endParaRPr lang="en-US" altLang="ja-JP" sz="2200" dirty="0"/>
          </a:p>
          <a:p>
            <a:pPr marL="0" indent="0">
              <a:buNone/>
            </a:pPr>
            <a:r>
              <a:rPr lang="en-US" altLang="ja-JP" sz="2200" dirty="0"/>
              <a:t>【</a:t>
            </a:r>
            <a:r>
              <a:rPr lang="ja-JP" altLang="en-US" sz="2200" dirty="0"/>
              <a:t>病院概要</a:t>
            </a:r>
            <a:r>
              <a:rPr lang="en-US" altLang="ja-JP" sz="2200" dirty="0"/>
              <a:t>】</a:t>
            </a:r>
            <a:br>
              <a:rPr lang="en-US" altLang="ja-JP" sz="2200" dirty="0"/>
            </a:br>
            <a:r>
              <a:rPr lang="ja-JP" altLang="en-US" sz="2200" dirty="0"/>
              <a:t>病床数：</a:t>
            </a:r>
            <a:r>
              <a:rPr lang="en-US" altLang="ja-JP" sz="2200" dirty="0"/>
              <a:t>160</a:t>
            </a:r>
            <a:r>
              <a:rPr lang="ja-JP" altLang="en-US" sz="2200" dirty="0"/>
              <a:t>床</a:t>
            </a:r>
            <a:br>
              <a:rPr lang="en-US" altLang="ja-JP" sz="2200" dirty="0"/>
            </a:br>
            <a:r>
              <a:rPr kumimoji="1" lang="ja-JP" altLang="en-US" sz="2200" dirty="0"/>
              <a:t>精神科・心療内科</a:t>
            </a:r>
            <a:br>
              <a:rPr kumimoji="1" lang="en-US" altLang="ja-JP" sz="2200" dirty="0"/>
            </a:br>
            <a:r>
              <a:rPr kumimoji="1" lang="ja-JP" altLang="en-US" sz="2200" dirty="0"/>
              <a:t>精神科急性型精神病院</a:t>
            </a:r>
            <a:br>
              <a:rPr kumimoji="1" lang="en-US" altLang="ja-JP" sz="2200" dirty="0"/>
            </a:br>
            <a:r>
              <a:rPr kumimoji="1" lang="ja-JP" altLang="en-US" sz="2200" dirty="0"/>
              <a:t>神奈川県認知症疾患医療センター（地域型）</a:t>
            </a:r>
            <a:br>
              <a:rPr kumimoji="1" lang="en-US" altLang="ja-JP" sz="2200" dirty="0"/>
            </a:br>
            <a:r>
              <a:rPr kumimoji="1" lang="ja-JP" altLang="en-US" sz="2200" dirty="0"/>
              <a:t>精神科急性期治療病棟</a:t>
            </a:r>
            <a:r>
              <a:rPr kumimoji="1" lang="en-US" altLang="ja-JP" sz="2200" dirty="0"/>
              <a:t>60</a:t>
            </a:r>
            <a:r>
              <a:rPr kumimoji="1" lang="ja-JP" altLang="en-US" sz="2200" dirty="0"/>
              <a:t>床　</a:t>
            </a:r>
            <a:r>
              <a:rPr kumimoji="1" lang="en-US" altLang="ja-JP" sz="2200" dirty="0"/>
              <a:t>13</a:t>
            </a:r>
            <a:r>
              <a:rPr kumimoji="1" lang="ja-JP" altLang="en-US" sz="2200" dirty="0"/>
              <a:t>：</a:t>
            </a:r>
            <a:r>
              <a:rPr kumimoji="1" lang="en-US" altLang="ja-JP" sz="2200" dirty="0"/>
              <a:t>1</a:t>
            </a:r>
            <a:br>
              <a:rPr kumimoji="1" lang="en-US" altLang="ja-JP" sz="2200" dirty="0"/>
            </a:br>
            <a:r>
              <a:rPr kumimoji="1" lang="ja-JP" altLang="en-US" sz="2200" dirty="0"/>
              <a:t>精神科療養病棟</a:t>
            </a:r>
            <a:r>
              <a:rPr kumimoji="1" lang="en-US" altLang="ja-JP" sz="2200" dirty="0"/>
              <a:t>47</a:t>
            </a:r>
            <a:r>
              <a:rPr kumimoji="1" lang="ja-JP" altLang="en-US" sz="2200" dirty="0"/>
              <a:t>床　</a:t>
            </a:r>
            <a:r>
              <a:rPr kumimoji="1" lang="en-US" altLang="ja-JP" sz="2200" dirty="0"/>
              <a:t>15</a:t>
            </a:r>
            <a:r>
              <a:rPr kumimoji="1" lang="ja-JP" altLang="en-US" sz="2200" dirty="0"/>
              <a:t>：</a:t>
            </a:r>
            <a:r>
              <a:rPr kumimoji="1" lang="en-US" altLang="ja-JP" sz="2200" dirty="0"/>
              <a:t>1</a:t>
            </a:r>
            <a:br>
              <a:rPr kumimoji="1" lang="en-US" altLang="ja-JP" sz="2200" dirty="0"/>
            </a:br>
            <a:r>
              <a:rPr kumimoji="1" lang="ja-JP" altLang="en-US" sz="2200" dirty="0"/>
              <a:t>認知症治療病棟</a:t>
            </a:r>
            <a:r>
              <a:rPr kumimoji="1" lang="en-US" altLang="ja-JP" sz="2200" dirty="0"/>
              <a:t>53</a:t>
            </a:r>
            <a:r>
              <a:rPr kumimoji="1" lang="ja-JP" altLang="en-US" sz="2200" dirty="0"/>
              <a:t>床　</a:t>
            </a:r>
            <a:r>
              <a:rPr kumimoji="1" lang="en-US" altLang="ja-JP" sz="2200" dirty="0"/>
              <a:t>20</a:t>
            </a:r>
            <a:r>
              <a:rPr kumimoji="1" lang="ja-JP" altLang="en-US" sz="2200" dirty="0"/>
              <a:t>：</a:t>
            </a:r>
            <a:r>
              <a:rPr kumimoji="1" lang="en-US" altLang="ja-JP" sz="2200" dirty="0"/>
              <a:t>1</a:t>
            </a:r>
            <a:br>
              <a:rPr kumimoji="1" lang="en-US" altLang="ja-JP" sz="2200" dirty="0"/>
            </a:br>
            <a:r>
              <a:rPr kumimoji="1" lang="ja-JP" altLang="en-US" sz="2200" dirty="0"/>
              <a:t>通所リハビリ施設　</a:t>
            </a:r>
            <a:br>
              <a:rPr kumimoji="1" lang="en-US" altLang="ja-JP" sz="2200" dirty="0"/>
            </a:br>
            <a:r>
              <a:rPr kumimoji="1" lang="ja-JP" altLang="en-US" sz="2200" dirty="0"/>
              <a:t>訪問看護ステーション</a:t>
            </a:r>
            <a:br>
              <a:rPr kumimoji="1" lang="en-US" altLang="ja-JP" sz="2200" dirty="0"/>
            </a:br>
            <a:r>
              <a:rPr kumimoji="1" lang="ja-JP" altLang="en-US" sz="2200" dirty="0"/>
              <a:t>精神科大規模型　デイケア</a:t>
            </a:r>
            <a:br>
              <a:rPr kumimoji="1" lang="en-US" altLang="ja-JP" sz="2200" dirty="0"/>
            </a:br>
            <a:r>
              <a:rPr kumimoji="1" lang="ja-JP" altLang="en-US" sz="2200" dirty="0"/>
              <a:t>精神科グループホーム</a:t>
            </a:r>
            <a:br>
              <a:rPr kumimoji="1" lang="en-US" altLang="ja-JP" sz="2200" dirty="0"/>
            </a:br>
            <a:r>
              <a:rPr kumimoji="1" lang="ja-JP" altLang="en-US" sz="2200" dirty="0"/>
              <a:t>認知症対応型グループホーム</a:t>
            </a:r>
            <a:endParaRPr kumimoji="1" lang="en-US" altLang="ja-JP" sz="2200" dirty="0"/>
          </a:p>
          <a:p>
            <a:pPr marL="0" indent="0">
              <a:buNone/>
            </a:pPr>
            <a:r>
              <a:rPr lang="ja-JP" altLang="en-US" sz="2200" dirty="0"/>
              <a:t>職員数：１５５名　看護職員数：１００名</a:t>
            </a:r>
            <a:endParaRPr lang="en-US" altLang="ja-JP" sz="2200" dirty="0"/>
          </a:p>
          <a:p>
            <a:pPr marL="0" indent="0">
              <a:buNone/>
            </a:pPr>
            <a:br>
              <a:rPr kumimoji="1" lang="en-US" altLang="ja-JP" sz="2200" dirty="0"/>
            </a:br>
            <a:endParaRPr kumimoji="1" lang="ja-JP" altLang="en-US" sz="2200" dirty="0"/>
          </a:p>
        </p:txBody>
      </p:sp>
      <p:sp>
        <p:nvSpPr>
          <p:cNvPr id="9" name="スクロール: 横 8">
            <a:extLst>
              <a:ext uri="{FF2B5EF4-FFF2-40B4-BE49-F238E27FC236}">
                <a16:creationId xmlns:a16="http://schemas.microsoft.com/office/drawing/2014/main" id="{45037332-2B70-4AF6-83D7-86D99E5CD2BF}"/>
              </a:ext>
            </a:extLst>
          </p:cNvPr>
          <p:cNvSpPr/>
          <p:nvPr/>
        </p:nvSpPr>
        <p:spPr>
          <a:xfrm>
            <a:off x="838200" y="5119213"/>
            <a:ext cx="314052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急性期の総合病院</a:t>
            </a:r>
          </a:p>
        </p:txBody>
      </p:sp>
      <p:sp>
        <p:nvSpPr>
          <p:cNvPr id="10" name="スクロール: 横 9">
            <a:extLst>
              <a:ext uri="{FF2B5EF4-FFF2-40B4-BE49-F238E27FC236}">
                <a16:creationId xmlns:a16="http://schemas.microsoft.com/office/drawing/2014/main" id="{99F604D0-7262-4319-A5CE-BAD4297E08F5}"/>
              </a:ext>
            </a:extLst>
          </p:cNvPr>
          <p:cNvSpPr/>
          <p:nvPr/>
        </p:nvSpPr>
        <p:spPr>
          <a:xfrm>
            <a:off x="7774540" y="441293"/>
            <a:ext cx="3140525" cy="10332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精神科単科の病院</a:t>
            </a:r>
          </a:p>
        </p:txBody>
      </p:sp>
    </p:spTree>
    <p:extLst>
      <p:ext uri="{BB962C8B-B14F-4D97-AF65-F5344CB8AC3E}">
        <p14:creationId xmlns:p14="http://schemas.microsoft.com/office/powerpoint/2010/main" val="1888915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FE4A64-4B46-4F03-815A-3FC8B68681AD}"/>
              </a:ext>
            </a:extLst>
          </p:cNvPr>
          <p:cNvSpPr>
            <a:spLocks noGrp="1"/>
          </p:cNvSpPr>
          <p:nvPr>
            <p:ph type="title"/>
          </p:nvPr>
        </p:nvSpPr>
        <p:spPr>
          <a:xfrm>
            <a:off x="838200" y="334129"/>
            <a:ext cx="10515600" cy="1325563"/>
          </a:xfrm>
        </p:spPr>
        <p:txBody>
          <a:bodyPr/>
          <a:lstStyle/>
          <a:p>
            <a:r>
              <a:rPr kumimoji="1" lang="ja-JP" altLang="en-US" dirty="0"/>
              <a:t>病院所在地の位置関係</a:t>
            </a:r>
          </a:p>
        </p:txBody>
      </p:sp>
      <p:pic>
        <p:nvPicPr>
          <p:cNvPr id="5" name="コンテンツ プレースホルダー 4">
            <a:extLst>
              <a:ext uri="{FF2B5EF4-FFF2-40B4-BE49-F238E27FC236}">
                <a16:creationId xmlns:a16="http://schemas.microsoft.com/office/drawing/2014/main" id="{A09354AC-A0B9-4310-B440-DFE0D7CADA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013" y="1382345"/>
            <a:ext cx="6412416" cy="4802187"/>
          </a:xfrm>
          <a:effectLst>
            <a:glow rad="127000">
              <a:schemeClr val="bg1"/>
            </a:glow>
            <a:outerShdw blurRad="50800" dist="50800" dir="5400000" algn="ctr" rotWithShape="0">
              <a:srgbClr val="000000">
                <a:alpha val="89000"/>
              </a:srgbClr>
            </a:outerShdw>
            <a:softEdge rad="63500"/>
          </a:effectLst>
        </p:spPr>
      </p:pic>
      <p:pic>
        <p:nvPicPr>
          <p:cNvPr id="7" name="図 6">
            <a:extLst>
              <a:ext uri="{FF2B5EF4-FFF2-40B4-BE49-F238E27FC236}">
                <a16:creationId xmlns:a16="http://schemas.microsoft.com/office/drawing/2014/main" id="{D8C00A7C-BFE9-464E-94C1-194EA0B1D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76026" y="3730818"/>
            <a:ext cx="521098" cy="616684"/>
          </a:xfrm>
          <a:prstGeom prst="rect">
            <a:avLst/>
          </a:prstGeom>
        </p:spPr>
      </p:pic>
      <p:pic>
        <p:nvPicPr>
          <p:cNvPr id="8" name="図 7">
            <a:extLst>
              <a:ext uri="{FF2B5EF4-FFF2-40B4-BE49-F238E27FC236}">
                <a16:creationId xmlns:a16="http://schemas.microsoft.com/office/drawing/2014/main" id="{A6888702-CEE7-43E7-8FEE-B3D0E1AC05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8221" y="4880847"/>
            <a:ext cx="521098" cy="616684"/>
          </a:xfrm>
          <a:prstGeom prst="rect">
            <a:avLst/>
          </a:prstGeom>
        </p:spPr>
      </p:pic>
      <p:cxnSp>
        <p:nvCxnSpPr>
          <p:cNvPr id="10" name="直線矢印コネクタ 9">
            <a:extLst>
              <a:ext uri="{FF2B5EF4-FFF2-40B4-BE49-F238E27FC236}">
                <a16:creationId xmlns:a16="http://schemas.microsoft.com/office/drawing/2014/main" id="{2EF5FA7B-9B45-44AF-9A75-3E4E8200EC25}"/>
              </a:ext>
            </a:extLst>
          </p:cNvPr>
          <p:cNvCxnSpPr/>
          <p:nvPr/>
        </p:nvCxnSpPr>
        <p:spPr>
          <a:xfrm flipH="1">
            <a:off x="6371239" y="4347502"/>
            <a:ext cx="1121722" cy="720444"/>
          </a:xfrm>
          <a:prstGeom prst="straightConnector1">
            <a:avLst/>
          </a:prstGeom>
          <a:ln w="92075">
            <a:solidFill>
              <a:srgbClr val="FF0000"/>
            </a:solidFill>
            <a:headEnd type="stealth"/>
            <a:tailEnd type="stealth"/>
          </a:ln>
        </p:spPr>
        <p:style>
          <a:lnRef idx="3">
            <a:schemeClr val="dk1"/>
          </a:lnRef>
          <a:fillRef idx="0">
            <a:schemeClr val="dk1"/>
          </a:fillRef>
          <a:effectRef idx="2">
            <a:schemeClr val="dk1"/>
          </a:effectRef>
          <a:fontRef idx="minor">
            <a:schemeClr val="tx1"/>
          </a:fontRef>
        </p:style>
      </p:cxnSp>
      <p:sp>
        <p:nvSpPr>
          <p:cNvPr id="11" name="思考の吹き出し: 雲形 10">
            <a:extLst>
              <a:ext uri="{FF2B5EF4-FFF2-40B4-BE49-F238E27FC236}">
                <a16:creationId xmlns:a16="http://schemas.microsoft.com/office/drawing/2014/main" id="{521B2A28-EBE2-4F54-BE23-8E5DF2A93539}"/>
              </a:ext>
            </a:extLst>
          </p:cNvPr>
          <p:cNvSpPr/>
          <p:nvPr/>
        </p:nvSpPr>
        <p:spPr>
          <a:xfrm>
            <a:off x="7450625" y="1266260"/>
            <a:ext cx="3877773" cy="1821515"/>
          </a:xfrm>
          <a:prstGeom prst="cloudCallout">
            <a:avLst>
              <a:gd name="adj1" fmla="val -39333"/>
              <a:gd name="adj2" fmla="val 535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両病院の距離は</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6.3</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移動時間は車で</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電車＋徒歩で</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28</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分</a:t>
            </a:r>
          </a:p>
        </p:txBody>
      </p:sp>
      <p:pic>
        <p:nvPicPr>
          <p:cNvPr id="12" name="図 11">
            <a:extLst>
              <a:ext uri="{FF2B5EF4-FFF2-40B4-BE49-F238E27FC236}">
                <a16:creationId xmlns:a16="http://schemas.microsoft.com/office/drawing/2014/main" id="{597AA1DA-E2EA-49A7-89DD-AE3366F21C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0084" y="3473702"/>
            <a:ext cx="3227452" cy="2151634"/>
          </a:xfrm>
          <a:prstGeom prst="rect">
            <a:avLst/>
          </a:prstGeom>
          <a:ln>
            <a:noFill/>
          </a:ln>
          <a:effectLst>
            <a:softEdge rad="112500"/>
          </a:effectLst>
        </p:spPr>
      </p:pic>
      <p:pic>
        <p:nvPicPr>
          <p:cNvPr id="13" name="コンテンツ プレースホルダー 3">
            <a:extLst>
              <a:ext uri="{FF2B5EF4-FFF2-40B4-BE49-F238E27FC236}">
                <a16:creationId xmlns:a16="http://schemas.microsoft.com/office/drawing/2014/main" id="{D1313492-EB88-4581-9D78-CDEEC8644AAA}"/>
              </a:ext>
            </a:extLst>
          </p:cNvPr>
          <p:cNvPicPr>
            <a:picLocks noChangeAspect="1"/>
          </p:cNvPicPr>
          <p:nvPr/>
        </p:nvPicPr>
        <p:blipFill>
          <a:blip r:embed="rId5"/>
          <a:stretch>
            <a:fillRect/>
          </a:stretch>
        </p:blipFill>
        <p:spPr>
          <a:xfrm>
            <a:off x="445618" y="2346442"/>
            <a:ext cx="3227451" cy="2305322"/>
          </a:xfrm>
          <a:prstGeom prst="rect">
            <a:avLst/>
          </a:prstGeom>
          <a:effectLst>
            <a:softEdge rad="114300"/>
          </a:effectLst>
        </p:spPr>
      </p:pic>
      <p:sp>
        <p:nvSpPr>
          <p:cNvPr id="14" name="テキスト ボックス 13">
            <a:extLst>
              <a:ext uri="{FF2B5EF4-FFF2-40B4-BE49-F238E27FC236}">
                <a16:creationId xmlns:a16="http://schemas.microsoft.com/office/drawing/2014/main" id="{DBAB4EB5-2F75-4817-A3BA-69676CA1BB41}"/>
              </a:ext>
            </a:extLst>
          </p:cNvPr>
          <p:cNvSpPr txBox="1"/>
          <p:nvPr/>
        </p:nvSpPr>
        <p:spPr>
          <a:xfrm>
            <a:off x="9437194" y="5440670"/>
            <a:ext cx="18004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伊勢原協同病院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455F1041-3AF6-442E-8CCC-F850FF532A8A}"/>
              </a:ext>
            </a:extLst>
          </p:cNvPr>
          <p:cNvSpPr txBox="1"/>
          <p:nvPr/>
        </p:nvSpPr>
        <p:spPr>
          <a:xfrm>
            <a:off x="1126067" y="4511515"/>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秦野厚生</a:t>
            </a:r>
            <a:r>
              <a:rPr kumimoji="0"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病院</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890761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D25341-7998-4651-9258-02029B555F03}"/>
              </a:ext>
            </a:extLst>
          </p:cNvPr>
          <p:cNvSpPr>
            <a:spLocks noGrp="1"/>
          </p:cNvSpPr>
          <p:nvPr>
            <p:ph type="title"/>
          </p:nvPr>
        </p:nvSpPr>
        <p:spPr/>
        <p:txBody>
          <a:bodyPr>
            <a:normAutofit fontScale="90000"/>
          </a:bodyPr>
          <a:lstStyle/>
          <a:p>
            <a:r>
              <a:rPr lang="ja-JP" altLang="ja-JP" dirty="0"/>
              <a:t>かながわ地域看護師事業モデルケース発表会</a:t>
            </a:r>
            <a:br>
              <a:rPr lang="ja-JP" altLang="ja-JP" dirty="0"/>
            </a:br>
            <a:r>
              <a:rPr lang="ja-JP" altLang="en-US" dirty="0"/>
              <a:t>アンケート結果</a:t>
            </a:r>
            <a:r>
              <a:rPr kumimoji="1" lang="ja-JP" altLang="en-US" dirty="0"/>
              <a:t>について</a:t>
            </a:r>
          </a:p>
        </p:txBody>
      </p:sp>
      <p:sp>
        <p:nvSpPr>
          <p:cNvPr id="3" name="コンテンツ プレースホルダー 2">
            <a:extLst>
              <a:ext uri="{FF2B5EF4-FFF2-40B4-BE49-F238E27FC236}">
                <a16:creationId xmlns:a16="http://schemas.microsoft.com/office/drawing/2014/main" id="{3088A23C-79DC-4EED-BD8C-4D4774A9C1EE}"/>
              </a:ext>
            </a:extLst>
          </p:cNvPr>
          <p:cNvSpPr>
            <a:spLocks noGrp="1"/>
          </p:cNvSpPr>
          <p:nvPr>
            <p:ph idx="1"/>
          </p:nvPr>
        </p:nvSpPr>
        <p:spPr>
          <a:xfrm>
            <a:off x="620268" y="1886585"/>
            <a:ext cx="10951464" cy="4606290"/>
          </a:xfrm>
        </p:spPr>
        <p:txBody>
          <a:bodyPr>
            <a:normAutofit lnSpcReduction="10000"/>
          </a:bodyPr>
          <a:lstStyle/>
          <a:p>
            <a:r>
              <a:rPr kumimoji="1" lang="ja-JP" altLang="en-US" dirty="0"/>
              <a:t>秦野厚生病院に出向したスタッフによる発表会を開催</a:t>
            </a:r>
            <a:endParaRPr kumimoji="1" lang="en-US" altLang="ja-JP" dirty="0"/>
          </a:p>
          <a:p>
            <a:r>
              <a:rPr lang="ja-JP" altLang="en-US" dirty="0"/>
              <a:t>発表会参加者の背景は主任以上の管理者４６名が参加</a:t>
            </a:r>
            <a:endParaRPr lang="en-US" altLang="ja-JP" dirty="0"/>
          </a:p>
          <a:p>
            <a:r>
              <a:rPr lang="en-US" altLang="ja-JP" dirty="0"/>
              <a:t>Google</a:t>
            </a:r>
            <a:r>
              <a:rPr lang="ja-JP" altLang="en-US" dirty="0"/>
              <a:t>フォームにてアンケートを実施し、３</a:t>
            </a:r>
            <a:r>
              <a:rPr lang="en-US" altLang="ja-JP" dirty="0"/>
              <a:t>0</a:t>
            </a:r>
            <a:r>
              <a:rPr lang="ja-JP" altLang="en-US" dirty="0"/>
              <a:t>名が回答</a:t>
            </a:r>
            <a:endParaRPr lang="en-US" altLang="ja-JP" dirty="0"/>
          </a:p>
          <a:p>
            <a:pPr marL="0" indent="0">
              <a:buNone/>
            </a:pPr>
            <a:endParaRPr lang="en-US" altLang="ja-JP" dirty="0"/>
          </a:p>
          <a:p>
            <a:pPr marL="0" indent="0">
              <a:buNone/>
            </a:pPr>
            <a:r>
              <a:rPr lang="en-US" altLang="ja-JP" dirty="0"/>
              <a:t>【</a:t>
            </a:r>
            <a:r>
              <a:rPr lang="ja-JP" altLang="en-US" dirty="0"/>
              <a:t>出向者の背景</a:t>
            </a:r>
            <a:r>
              <a:rPr lang="en-US" altLang="ja-JP" dirty="0"/>
              <a:t>】</a:t>
            </a:r>
          </a:p>
          <a:p>
            <a:r>
              <a:rPr lang="ja-JP" altLang="en-US" dirty="0"/>
              <a:t>出向スタッフ：回復期リハビリテーション病棟　中堅看護師　</a:t>
            </a:r>
            <a:r>
              <a:rPr lang="en-US" altLang="ja-JP" dirty="0"/>
              <a:t>50</a:t>
            </a:r>
            <a:r>
              <a:rPr lang="ja-JP" altLang="en-US" dirty="0"/>
              <a:t>代</a:t>
            </a:r>
            <a:endParaRPr lang="en-US" altLang="ja-JP" dirty="0"/>
          </a:p>
          <a:p>
            <a:r>
              <a:rPr lang="ja-JP" altLang="en-US" dirty="0"/>
              <a:t>出向期間：令和６年６月～９月　（３か月）</a:t>
            </a:r>
            <a:endParaRPr lang="en-US" altLang="ja-JP" dirty="0"/>
          </a:p>
          <a:p>
            <a:r>
              <a:rPr lang="ja-JP" altLang="en-US" dirty="0"/>
              <a:t>出向目的：身体拘束最小化に向け、近隣の病院で身体拘束ゼロを実現している秦野厚生病院の取り組みを学ぶ</a:t>
            </a:r>
            <a:endParaRPr lang="en-US" altLang="ja-JP" dirty="0"/>
          </a:p>
          <a:p>
            <a:r>
              <a:rPr lang="ja-JP" altLang="en-US" dirty="0"/>
              <a:t>出向者選定：認知症看護にやりがいを感じ、かつ発信力がある</a:t>
            </a:r>
            <a:endParaRPr lang="en-US" altLang="ja-JP" dirty="0"/>
          </a:p>
        </p:txBody>
      </p:sp>
    </p:spTree>
    <p:extLst>
      <p:ext uri="{BB962C8B-B14F-4D97-AF65-F5344CB8AC3E}">
        <p14:creationId xmlns:p14="http://schemas.microsoft.com/office/powerpoint/2010/main" val="33037888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596DFAB-84E9-47E7-A3F1-3D98A741BDEB}"/>
              </a:ext>
            </a:extLst>
          </p:cNvPr>
          <p:cNvSpPr>
            <a:spLocks noGrp="1"/>
          </p:cNvSpPr>
          <p:nvPr>
            <p:ph type="title"/>
          </p:nvPr>
        </p:nvSpPr>
        <p:spPr/>
        <p:txBody>
          <a:bodyPr/>
          <a:lstStyle/>
          <a:p>
            <a:r>
              <a:rPr kumimoji="1" lang="ja-JP" altLang="en-US" dirty="0"/>
              <a:t>発表内容について（全般）</a:t>
            </a:r>
          </a:p>
        </p:txBody>
      </p:sp>
      <p:sp>
        <p:nvSpPr>
          <p:cNvPr id="5" name="コンテンツ プレースホルダー 4">
            <a:extLst>
              <a:ext uri="{FF2B5EF4-FFF2-40B4-BE49-F238E27FC236}">
                <a16:creationId xmlns:a16="http://schemas.microsoft.com/office/drawing/2014/main" id="{6B8D55D1-696C-4F18-B6F2-E84F3797D5E0}"/>
              </a:ext>
            </a:extLst>
          </p:cNvPr>
          <p:cNvSpPr>
            <a:spLocks noGrp="1"/>
          </p:cNvSpPr>
          <p:nvPr>
            <p:ph sz="half" idx="1"/>
          </p:nvPr>
        </p:nvSpPr>
        <p:spPr>
          <a:xfrm>
            <a:off x="413288" y="1825625"/>
            <a:ext cx="5606512" cy="4351338"/>
          </a:xfrm>
        </p:spPr>
        <p:txBody>
          <a:bodyPr>
            <a:normAutofit fontScale="92500" lnSpcReduction="10000"/>
          </a:bodyPr>
          <a:lstStyle/>
          <a:p>
            <a:pPr marL="0" indent="0">
              <a:buNone/>
            </a:pPr>
            <a:endParaRPr kumimoji="1" lang="ja-JP" altLang="en-US" dirty="0"/>
          </a:p>
        </p:txBody>
      </p:sp>
      <p:sp>
        <p:nvSpPr>
          <p:cNvPr id="6" name="コンテンツ プレースホルダー 5">
            <a:extLst>
              <a:ext uri="{FF2B5EF4-FFF2-40B4-BE49-F238E27FC236}">
                <a16:creationId xmlns:a16="http://schemas.microsoft.com/office/drawing/2014/main" id="{F4C99131-9967-4BE1-8920-C772FC2DDB97}"/>
              </a:ext>
            </a:extLst>
          </p:cNvPr>
          <p:cNvSpPr>
            <a:spLocks noGrp="1"/>
          </p:cNvSpPr>
          <p:nvPr>
            <p:ph sz="half" idx="2"/>
          </p:nvPr>
        </p:nvSpPr>
        <p:spPr>
          <a:xfrm>
            <a:off x="6172200" y="1825625"/>
            <a:ext cx="5606512" cy="4351338"/>
          </a:xfrm>
        </p:spPr>
        <p:txBody>
          <a:bodyPr>
            <a:normAutofit fontScale="92500" lnSpcReduction="10000"/>
          </a:bodyPr>
          <a:lstStyle/>
          <a:p>
            <a:r>
              <a:rPr lang="ja-JP" altLang="en-US" dirty="0"/>
              <a:t>他院の取り組みを内部の視点で知ることができたため</a:t>
            </a:r>
            <a:endParaRPr lang="en-US" altLang="ja-JP" dirty="0"/>
          </a:p>
          <a:p>
            <a:r>
              <a:rPr lang="ja-JP" altLang="en-US" dirty="0"/>
              <a:t>このような病院間をまたぐような試みをしていることを知ることができた</a:t>
            </a:r>
          </a:p>
          <a:p>
            <a:r>
              <a:rPr lang="ja-JP" altLang="en-US" dirty="0"/>
              <a:t>身体拘束の考え方や取り組みがとても斬新で大変勉強になった</a:t>
            </a:r>
          </a:p>
          <a:p>
            <a:r>
              <a:rPr lang="ja-JP" altLang="en-US" dirty="0"/>
              <a:t>病棟スタッフにも聞いてもらいたいと感じた</a:t>
            </a:r>
            <a:endParaRPr lang="en-US" altLang="ja-JP" dirty="0"/>
          </a:p>
          <a:p>
            <a:r>
              <a:rPr lang="ja-JP" altLang="en-US" dirty="0"/>
              <a:t>経験のない領域での看護もできることがわかった</a:t>
            </a:r>
            <a:endParaRPr kumimoji="1" lang="ja-JP" altLang="en-US" dirty="0"/>
          </a:p>
        </p:txBody>
      </p:sp>
      <p:graphicFrame>
        <p:nvGraphicFramePr>
          <p:cNvPr id="4" name="グラフ 3">
            <a:extLst>
              <a:ext uri="{FF2B5EF4-FFF2-40B4-BE49-F238E27FC236}">
                <a16:creationId xmlns:a16="http://schemas.microsoft.com/office/drawing/2014/main" id="{28B635C7-157F-4A64-84FA-5C112DF0A212}"/>
              </a:ext>
            </a:extLst>
          </p:cNvPr>
          <p:cNvGraphicFramePr>
            <a:graphicFrameLocks/>
          </p:cNvGraphicFramePr>
          <p:nvPr/>
        </p:nvGraphicFramePr>
        <p:xfrm>
          <a:off x="59614" y="1491523"/>
          <a:ext cx="6372184" cy="43513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284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917538-0DCE-4231-B7C4-1CF7EBFA659D}"/>
              </a:ext>
            </a:extLst>
          </p:cNvPr>
          <p:cNvSpPr>
            <a:spLocks noGrp="1"/>
          </p:cNvSpPr>
          <p:nvPr>
            <p:ph type="title"/>
          </p:nvPr>
        </p:nvSpPr>
        <p:spPr/>
        <p:txBody>
          <a:bodyPr/>
          <a:lstStyle/>
          <a:p>
            <a:r>
              <a:rPr kumimoji="1" lang="ja-JP" altLang="en-US" dirty="0"/>
              <a:t>発表内容から得られたこと</a:t>
            </a:r>
          </a:p>
        </p:txBody>
      </p:sp>
      <p:sp>
        <p:nvSpPr>
          <p:cNvPr id="4" name="コンテンツ プレースホルダー 3">
            <a:extLst>
              <a:ext uri="{FF2B5EF4-FFF2-40B4-BE49-F238E27FC236}">
                <a16:creationId xmlns:a16="http://schemas.microsoft.com/office/drawing/2014/main" id="{003FF01A-B8A4-4438-948D-EA15DD553488}"/>
              </a:ext>
            </a:extLst>
          </p:cNvPr>
          <p:cNvSpPr>
            <a:spLocks noGrp="1"/>
          </p:cNvSpPr>
          <p:nvPr>
            <p:ph sz="half" idx="2"/>
          </p:nvPr>
        </p:nvSpPr>
        <p:spPr>
          <a:xfrm>
            <a:off x="6172200" y="1825625"/>
            <a:ext cx="5507736" cy="4351338"/>
          </a:xfrm>
        </p:spPr>
        <p:txBody>
          <a:bodyPr>
            <a:normAutofit fontScale="92500" lnSpcReduction="10000"/>
          </a:bodyPr>
          <a:lstStyle/>
          <a:p>
            <a:r>
              <a:rPr lang="ja-JP" altLang="en-US" dirty="0"/>
              <a:t>その人らしく生活を送ることの大切さを改めて感じた</a:t>
            </a:r>
            <a:endParaRPr lang="en-US" altLang="ja-JP" dirty="0"/>
          </a:p>
          <a:p>
            <a:r>
              <a:rPr lang="ja-JP" altLang="en-US" dirty="0"/>
              <a:t>入院時にしっかり医師より</a:t>
            </a:r>
            <a:r>
              <a:rPr lang="en-US" altLang="ja-JP" dirty="0"/>
              <a:t>IC</a:t>
            </a:r>
            <a:r>
              <a:rPr lang="ja-JP" altLang="en-US" dirty="0"/>
              <a:t>を行ってもらうことで、少しは抑制に対して考え方を変えることができるのではないかと思う</a:t>
            </a:r>
            <a:endParaRPr lang="en-US" altLang="ja-JP" dirty="0"/>
          </a:p>
          <a:p>
            <a:r>
              <a:rPr lang="ja-JP" altLang="en-US" dirty="0"/>
              <a:t>スピーチロックも抑制に値するということを知らなかったため勉強になった</a:t>
            </a:r>
            <a:endParaRPr lang="en-US" altLang="ja-JP" dirty="0"/>
          </a:p>
          <a:p>
            <a:r>
              <a:rPr lang="ja-JP" altLang="en-US" dirty="0"/>
              <a:t>当院で取り入れるには課題が沢山あると学んだ</a:t>
            </a:r>
            <a:endParaRPr kumimoji="1" lang="ja-JP" altLang="en-US" dirty="0"/>
          </a:p>
        </p:txBody>
      </p:sp>
      <p:graphicFrame>
        <p:nvGraphicFramePr>
          <p:cNvPr id="5" name="コンテンツ プレースホルダー 4">
            <a:extLst>
              <a:ext uri="{FF2B5EF4-FFF2-40B4-BE49-F238E27FC236}">
                <a16:creationId xmlns:a16="http://schemas.microsoft.com/office/drawing/2014/main" id="{946D84EA-66EF-4838-94E6-3FAD9227928D}"/>
              </a:ext>
            </a:extLst>
          </p:cNvPr>
          <p:cNvGraphicFramePr>
            <a:graphicFrameLocks noGrp="1"/>
          </p:cNvGraphicFramePr>
          <p:nvPr>
            <p:ph sz="half" idx="1"/>
          </p:nvPr>
        </p:nvGraphicFramePr>
        <p:xfrm>
          <a:off x="619932" y="1825625"/>
          <a:ext cx="5399868"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99266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3062213198"/>
              </p:ext>
            </p:extLst>
          </p:nvPr>
        </p:nvGraphicFramePr>
        <p:xfrm>
          <a:off x="236441" y="320695"/>
          <a:ext cx="11661269" cy="6541275"/>
        </p:xfrm>
        <a:graphic>
          <a:graphicData uri="http://schemas.openxmlformats.org/drawingml/2006/table">
            <a:tbl>
              <a:tblPr firstRow="1" bandRow="1">
                <a:tableStyleId>{5940675A-B579-460E-94D1-54222C63F5DA}</a:tableStyleId>
              </a:tblPr>
              <a:tblGrid>
                <a:gridCol w="1476466">
                  <a:extLst>
                    <a:ext uri="{9D8B030D-6E8A-4147-A177-3AD203B41FA5}">
                      <a16:colId xmlns:a16="http://schemas.microsoft.com/office/drawing/2014/main" val="1478975435"/>
                    </a:ext>
                  </a:extLst>
                </a:gridCol>
                <a:gridCol w="1308683">
                  <a:extLst>
                    <a:ext uri="{9D8B030D-6E8A-4147-A177-3AD203B41FA5}">
                      <a16:colId xmlns:a16="http://schemas.microsoft.com/office/drawing/2014/main" val="3786922051"/>
                    </a:ext>
                  </a:extLst>
                </a:gridCol>
                <a:gridCol w="1275126">
                  <a:extLst>
                    <a:ext uri="{9D8B030D-6E8A-4147-A177-3AD203B41FA5}">
                      <a16:colId xmlns:a16="http://schemas.microsoft.com/office/drawing/2014/main" val="1642989752"/>
                    </a:ext>
                  </a:extLst>
                </a:gridCol>
                <a:gridCol w="1216401">
                  <a:extLst>
                    <a:ext uri="{9D8B030D-6E8A-4147-A177-3AD203B41FA5}">
                      <a16:colId xmlns:a16="http://schemas.microsoft.com/office/drawing/2014/main" val="440480651"/>
                    </a:ext>
                  </a:extLst>
                </a:gridCol>
                <a:gridCol w="1319169">
                  <a:extLst>
                    <a:ext uri="{9D8B030D-6E8A-4147-A177-3AD203B41FA5}">
                      <a16:colId xmlns:a16="http://schemas.microsoft.com/office/drawing/2014/main" val="1383979894"/>
                    </a:ext>
                  </a:extLst>
                </a:gridCol>
                <a:gridCol w="1319169">
                  <a:extLst>
                    <a:ext uri="{9D8B030D-6E8A-4147-A177-3AD203B41FA5}">
                      <a16:colId xmlns:a16="http://schemas.microsoft.com/office/drawing/2014/main" val="3550472491"/>
                    </a:ext>
                  </a:extLst>
                </a:gridCol>
                <a:gridCol w="1319169">
                  <a:extLst>
                    <a:ext uri="{9D8B030D-6E8A-4147-A177-3AD203B41FA5}">
                      <a16:colId xmlns:a16="http://schemas.microsoft.com/office/drawing/2014/main" val="3755925665"/>
                    </a:ext>
                  </a:extLst>
                </a:gridCol>
                <a:gridCol w="2427086">
                  <a:extLst>
                    <a:ext uri="{9D8B030D-6E8A-4147-A177-3AD203B41FA5}">
                      <a16:colId xmlns:a16="http://schemas.microsoft.com/office/drawing/2014/main" val="1710902330"/>
                    </a:ext>
                  </a:extLst>
                </a:gridCol>
              </a:tblGrid>
              <a:tr h="653143">
                <a:tc>
                  <a:txBody>
                    <a:bodyPr/>
                    <a:lstStyle/>
                    <a:p>
                      <a:endParaRPr kumimoji="1" lang="ja-JP" altLang="en-US" dirty="0"/>
                    </a:p>
                  </a:txBody>
                  <a:tcPr/>
                </a:tc>
                <a:tc>
                  <a:txBody>
                    <a:bodyPr/>
                    <a:lstStyle/>
                    <a:p>
                      <a:pPr algn="l"/>
                      <a:r>
                        <a:rPr kumimoji="1" lang="en-US" altLang="ja-JP" sz="2800" b="1" dirty="0">
                          <a:solidFill>
                            <a:srgbClr val="FF0000"/>
                          </a:solidFill>
                        </a:rPr>
                        <a:t>2017</a:t>
                      </a:r>
                      <a:endParaRPr kumimoji="1" lang="ja-JP" altLang="en-US" sz="2800" b="1" dirty="0">
                        <a:solidFill>
                          <a:srgbClr val="FF0000"/>
                        </a:solidFill>
                      </a:endParaRPr>
                    </a:p>
                  </a:txBody>
                  <a:tcPr anchor="ctr"/>
                </a:tc>
                <a:tc>
                  <a:txBody>
                    <a:bodyPr/>
                    <a:lstStyle/>
                    <a:p>
                      <a:pPr algn="ctr"/>
                      <a:r>
                        <a:rPr kumimoji="1" lang="en-US" altLang="ja-JP" sz="2800" dirty="0"/>
                        <a:t>2020</a:t>
                      </a:r>
                      <a:endParaRPr kumimoji="1" lang="ja-JP" altLang="en-US" sz="2800" dirty="0"/>
                    </a:p>
                  </a:txBody>
                  <a:tcPr anchor="ctr"/>
                </a:tc>
                <a:tc>
                  <a:txBody>
                    <a:bodyPr/>
                    <a:lstStyle/>
                    <a:p>
                      <a:pPr algn="ctr"/>
                      <a:r>
                        <a:rPr kumimoji="1" lang="en-US" altLang="ja-JP" sz="2800" dirty="0"/>
                        <a:t>2021</a:t>
                      </a:r>
                      <a:endParaRPr kumimoji="1" lang="ja-JP" altLang="en-US" sz="2800" dirty="0"/>
                    </a:p>
                  </a:txBody>
                  <a:tcPr anchor="ctr"/>
                </a:tc>
                <a:tc>
                  <a:txBody>
                    <a:bodyPr/>
                    <a:lstStyle/>
                    <a:p>
                      <a:pPr algn="ctr"/>
                      <a:r>
                        <a:rPr kumimoji="1" lang="en-US" altLang="ja-JP" sz="2800" dirty="0"/>
                        <a:t>2022</a:t>
                      </a:r>
                      <a:endParaRPr kumimoji="1" lang="ja-JP" altLang="en-US" sz="2800" dirty="0"/>
                    </a:p>
                  </a:txBody>
                  <a:tcPr anchor="ctr"/>
                </a:tc>
                <a:tc>
                  <a:txBody>
                    <a:bodyPr/>
                    <a:lstStyle/>
                    <a:p>
                      <a:pPr algn="ctr"/>
                      <a:r>
                        <a:rPr kumimoji="1" lang="en-US" altLang="ja-JP" sz="2800" dirty="0"/>
                        <a:t>2023</a:t>
                      </a:r>
                      <a:endParaRPr kumimoji="1" lang="ja-JP" altLang="en-US" sz="2800" dirty="0"/>
                    </a:p>
                  </a:txBody>
                  <a:tcPr anchor="ctr"/>
                </a:tc>
                <a:tc>
                  <a:txBody>
                    <a:bodyPr/>
                    <a:lstStyle/>
                    <a:p>
                      <a:pPr algn="ctr"/>
                      <a:r>
                        <a:rPr kumimoji="1" lang="en-US" altLang="ja-JP" sz="2800" dirty="0"/>
                        <a:t>2024</a:t>
                      </a:r>
                      <a:endParaRPr kumimoji="1" lang="ja-JP" altLang="en-US" sz="2800" dirty="0"/>
                    </a:p>
                  </a:txBody>
                  <a:tcPr anchor="ctr"/>
                </a:tc>
                <a:tc>
                  <a:txBody>
                    <a:bodyPr/>
                    <a:lstStyle/>
                    <a:p>
                      <a:pPr algn="ctr"/>
                      <a:r>
                        <a:rPr kumimoji="1" lang="en-US" altLang="ja-JP" sz="2800" dirty="0"/>
                        <a:t>2025</a:t>
                      </a:r>
                      <a:endParaRPr kumimoji="1" lang="ja-JP" altLang="en-US" sz="2800" dirty="0"/>
                    </a:p>
                  </a:txBody>
                  <a:tcPr anchor="ctr"/>
                </a:tc>
                <a:extLst>
                  <a:ext uri="{0D108BD9-81ED-4DB2-BD59-A6C34878D82A}">
                    <a16:rowId xmlns:a16="http://schemas.microsoft.com/office/drawing/2014/main" val="119226687"/>
                  </a:ext>
                </a:extLst>
              </a:tr>
              <a:tr h="1997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県との連携</a:t>
                      </a:r>
                      <a:r>
                        <a:rPr kumimoji="1" lang="ja-JP" altLang="en-US" sz="2000" b="1" u="sng" dirty="0">
                          <a:solidFill>
                            <a:srgbClr val="FF0000"/>
                          </a:solidFill>
                        </a:rPr>
                        <a:t>行政協働</a:t>
                      </a:r>
                    </a:p>
                  </a:txBody>
                  <a:tcPr anchor="ctr"/>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ctr"/>
                </a:tc>
                <a:tc>
                  <a:txBody>
                    <a:bodyPr/>
                    <a:lstStyle/>
                    <a:p>
                      <a:pPr algn="l"/>
                      <a:endParaRPr kumimoji="1" lang="ja-JP" altLang="en-US" dirty="0"/>
                    </a:p>
                  </a:txBody>
                  <a:tcPr/>
                </a:tc>
                <a:tc>
                  <a:txBody>
                    <a:bodyPr/>
                    <a:lstStyle/>
                    <a:p>
                      <a:endParaRPr kumimoji="1" lang="ja-JP" altLang="en-US" dirty="0"/>
                    </a:p>
                  </a:txBody>
                  <a:tcPr anchor="b"/>
                </a:tc>
                <a:extLst>
                  <a:ext uri="{0D108BD9-81ED-4DB2-BD59-A6C34878D82A}">
                    <a16:rowId xmlns:a16="http://schemas.microsoft.com/office/drawing/2014/main" val="1933388233"/>
                  </a:ext>
                </a:extLst>
              </a:tr>
              <a:tr h="1179975">
                <a:tc>
                  <a:txBody>
                    <a:bodyPr/>
                    <a:lstStyle/>
                    <a:p>
                      <a:r>
                        <a:rPr kumimoji="1" lang="ja-JP" altLang="en-US" sz="2000" dirty="0"/>
                        <a:t>県予算編成</a:t>
                      </a:r>
                      <a:r>
                        <a:rPr kumimoji="1" lang="ja-JP" altLang="en-US" sz="2000" u="none" dirty="0"/>
                        <a:t>要望</a:t>
                      </a:r>
                      <a:endParaRPr kumimoji="1" lang="en-US" altLang="ja-JP" sz="2000" u="none" dirty="0"/>
                    </a:p>
                    <a:p>
                      <a:r>
                        <a:rPr kumimoji="1" lang="ja-JP" altLang="en-US" sz="2000" b="1" u="sng" dirty="0">
                          <a:solidFill>
                            <a:srgbClr val="FF0000"/>
                          </a:solidFill>
                        </a:rPr>
                        <a:t>ニーズ発信</a:t>
                      </a:r>
                    </a:p>
                  </a:txBody>
                  <a:tcPr anchor="ctr"/>
                </a:tc>
                <a:tc>
                  <a:txBody>
                    <a:bodyPr/>
                    <a:lstStyle/>
                    <a:p>
                      <a:endParaRPr kumimoji="1" lang="ja-JP" altLang="en-US" dirty="0"/>
                    </a:p>
                  </a:txBody>
                  <a:tcPr/>
                </a:tc>
                <a:tc>
                  <a:txBody>
                    <a:bodyPr/>
                    <a:lstStyle/>
                    <a:p>
                      <a:endParaRPr kumimoji="1" lang="en-US" altLang="ja-JP"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789295692"/>
                  </a:ext>
                </a:extLst>
              </a:tr>
              <a:tr h="1179975">
                <a:tc>
                  <a:txBody>
                    <a:bodyPr/>
                    <a:lstStyle/>
                    <a:p>
                      <a:r>
                        <a:rPr kumimoji="1" lang="ja-JP" altLang="en-US" sz="2000" dirty="0"/>
                        <a:t>実習病院</a:t>
                      </a:r>
                      <a:endParaRPr kumimoji="1" lang="en-US" altLang="ja-JP" sz="2000" dirty="0"/>
                    </a:p>
                    <a:p>
                      <a:r>
                        <a:rPr kumimoji="1" lang="ja-JP" altLang="en-US" sz="2000" dirty="0"/>
                        <a:t>連絡協議会</a:t>
                      </a:r>
                      <a:br>
                        <a:rPr kumimoji="1" lang="en-US" altLang="ja-JP" sz="2000" dirty="0"/>
                      </a:br>
                      <a:r>
                        <a:rPr kumimoji="1" lang="ja-JP" altLang="en-US" sz="2000" b="1" u="sng" dirty="0">
                          <a:solidFill>
                            <a:srgbClr val="FF0000"/>
                          </a:solidFill>
                        </a:rPr>
                        <a:t>調査と啓発</a:t>
                      </a:r>
                    </a:p>
                  </a:txBody>
                  <a:tcPr anchor="ctr"/>
                </a:tc>
                <a:tc>
                  <a:txBody>
                    <a:bodyPr/>
                    <a:lstStyle/>
                    <a:p>
                      <a:endParaRPr kumimoji="1" lang="ja-JP" altLang="en-US" dirty="0"/>
                    </a:p>
                  </a:txBody>
                  <a:tcPr/>
                </a:tc>
                <a:tc>
                  <a:txBody>
                    <a:bodyPr/>
                    <a:lstStyle/>
                    <a:p>
                      <a:endParaRPr kumimoji="1" lang="en-US" altLang="ja-JP"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extLst>
                  <a:ext uri="{0D108BD9-81ED-4DB2-BD59-A6C34878D82A}">
                    <a16:rowId xmlns:a16="http://schemas.microsoft.com/office/drawing/2014/main" val="2531378118"/>
                  </a:ext>
                </a:extLst>
              </a:tr>
              <a:tr h="1530220">
                <a:tc>
                  <a:txBody>
                    <a:bodyPr/>
                    <a:lstStyle/>
                    <a:p>
                      <a:r>
                        <a:rPr kumimoji="1" lang="ja-JP" altLang="en-US" sz="2000" dirty="0"/>
                        <a:t>実施病院</a:t>
                      </a:r>
                      <a:endParaRPr kumimoji="1" lang="en-US" altLang="ja-JP" sz="2000" u="sng" dirty="0"/>
                    </a:p>
                    <a:p>
                      <a:r>
                        <a:rPr kumimoji="1" lang="ja-JP" altLang="en-US" sz="2000" b="1" u="sng" dirty="0">
                          <a:solidFill>
                            <a:srgbClr val="FF0000"/>
                          </a:solidFill>
                        </a:rPr>
                        <a:t>参画病院　　の拡大</a:t>
                      </a:r>
                      <a:endParaRPr kumimoji="1" lang="ja-JP" altLang="en-US" sz="2000" b="1" dirty="0">
                        <a:solidFill>
                          <a:srgbClr val="FF0000"/>
                        </a:solidFill>
                      </a:endParaRPr>
                    </a:p>
                  </a:txBody>
                  <a:tcPr anchor="ctr"/>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b"/>
                </a:tc>
                <a:tc>
                  <a:txBody>
                    <a:bodyPr/>
                    <a:lstStyle/>
                    <a:p>
                      <a:endParaRPr kumimoji="1" lang="ja-JP" altLang="en-US" dirty="0"/>
                    </a:p>
                  </a:txBody>
                  <a:tcPr anchor="ct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777511672"/>
                  </a:ext>
                </a:extLst>
              </a:tr>
            </a:tbl>
          </a:graphicData>
        </a:graphic>
      </p:graphicFrame>
      <p:sp>
        <p:nvSpPr>
          <p:cNvPr id="5" name="直角三角形 4"/>
          <p:cNvSpPr/>
          <p:nvPr/>
        </p:nvSpPr>
        <p:spPr>
          <a:xfrm flipH="1">
            <a:off x="1687008" y="5273978"/>
            <a:ext cx="10160317" cy="1539337"/>
          </a:xfrm>
          <a:prstGeom prst="rtTriangle">
            <a:avLst/>
          </a:prstGeom>
          <a:gradFill flip="none" rotWithShape="1">
            <a:gsLst>
              <a:gs pos="0">
                <a:schemeClr val="accent1">
                  <a:tint val="66000"/>
                  <a:satMod val="160000"/>
                  <a:alpha val="0"/>
                </a:schemeClr>
              </a:gs>
              <a:gs pos="50000">
                <a:schemeClr val="accent1">
                  <a:tint val="44500"/>
                  <a:satMod val="160000"/>
                </a:schemeClr>
              </a:gs>
              <a:gs pos="100000">
                <a:schemeClr val="accent1">
                  <a:tint val="23500"/>
                  <a:satMod val="16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8155625" y="5407772"/>
            <a:ext cx="1723549" cy="830997"/>
          </a:xfrm>
          <a:prstGeom prst="rect">
            <a:avLst/>
          </a:prstGeom>
          <a:noFill/>
        </p:spPr>
        <p:txBody>
          <a:bodyPr wrap="none" rtlCol="0">
            <a:spAutoFit/>
          </a:bodyPr>
          <a:lstStyle/>
          <a:p>
            <a:pPr algn="ctr"/>
            <a:r>
              <a:rPr lang="ja-JP" altLang="en-US" sz="2400" b="1" dirty="0"/>
              <a:t>湘南西部圏</a:t>
            </a:r>
            <a:endParaRPr lang="en-US" altLang="ja-JP" sz="2400" b="1" dirty="0"/>
          </a:p>
          <a:p>
            <a:pPr algn="ctr"/>
            <a:r>
              <a:rPr lang="en-US" altLang="ja-JP" sz="2400" b="1" dirty="0"/>
              <a:t>2</a:t>
            </a:r>
            <a:r>
              <a:rPr lang="ja-JP" altLang="en-US" sz="2400" b="1" dirty="0"/>
              <a:t>病院</a:t>
            </a:r>
          </a:p>
        </p:txBody>
      </p:sp>
      <p:sp>
        <p:nvSpPr>
          <p:cNvPr id="8" name="テキスト ボックス 7"/>
          <p:cNvSpPr txBox="1"/>
          <p:nvPr/>
        </p:nvSpPr>
        <p:spPr>
          <a:xfrm>
            <a:off x="5980158" y="5810086"/>
            <a:ext cx="2281334" cy="830997"/>
          </a:xfrm>
          <a:prstGeom prst="rect">
            <a:avLst/>
          </a:prstGeom>
          <a:noFill/>
        </p:spPr>
        <p:txBody>
          <a:bodyPr wrap="square" rtlCol="0">
            <a:spAutoFit/>
          </a:bodyPr>
          <a:lstStyle/>
          <a:p>
            <a:pPr algn="ctr"/>
            <a:r>
              <a:rPr lang="ja-JP" altLang="en-US" sz="2400" b="1" dirty="0"/>
              <a:t>横須賀</a:t>
            </a:r>
            <a:r>
              <a:rPr lang="en-US" altLang="ja-JP" sz="2400" b="1" dirty="0"/>
              <a:t>/</a:t>
            </a:r>
            <a:r>
              <a:rPr lang="ja-JP" altLang="en-US" sz="2400" b="1" dirty="0"/>
              <a:t>三浦圏</a:t>
            </a:r>
            <a:r>
              <a:rPr lang="en-US" altLang="ja-JP" sz="2400" b="1" dirty="0"/>
              <a:t>2</a:t>
            </a:r>
            <a:r>
              <a:rPr lang="ja-JP" altLang="en-US" sz="2400" b="1" dirty="0"/>
              <a:t>病院</a:t>
            </a:r>
          </a:p>
        </p:txBody>
      </p:sp>
      <p:sp>
        <p:nvSpPr>
          <p:cNvPr id="9" name="テキスト ボックス 8"/>
          <p:cNvSpPr txBox="1"/>
          <p:nvPr/>
        </p:nvSpPr>
        <p:spPr>
          <a:xfrm>
            <a:off x="1842740" y="5719093"/>
            <a:ext cx="1107996" cy="830997"/>
          </a:xfrm>
          <a:prstGeom prst="rect">
            <a:avLst/>
          </a:prstGeom>
          <a:noFill/>
        </p:spPr>
        <p:txBody>
          <a:bodyPr wrap="none" rtlCol="0">
            <a:spAutoFit/>
          </a:bodyPr>
          <a:lstStyle/>
          <a:p>
            <a:r>
              <a:rPr lang="ja-JP" altLang="en-US" sz="2400" b="1" dirty="0"/>
              <a:t>横浜圏</a:t>
            </a:r>
            <a:endParaRPr lang="en-US" altLang="ja-JP" sz="2400" b="1" dirty="0"/>
          </a:p>
          <a:p>
            <a:r>
              <a:rPr lang="en-US" altLang="ja-JP" sz="2400" b="1" dirty="0"/>
              <a:t>2</a:t>
            </a:r>
            <a:r>
              <a:rPr lang="ja-JP" altLang="en-US" sz="2400" b="1" dirty="0"/>
              <a:t>病院</a:t>
            </a:r>
          </a:p>
        </p:txBody>
      </p:sp>
      <p:sp>
        <p:nvSpPr>
          <p:cNvPr id="10" name="楕円 9"/>
          <p:cNvSpPr/>
          <p:nvPr/>
        </p:nvSpPr>
        <p:spPr>
          <a:xfrm>
            <a:off x="3047505" y="4350003"/>
            <a:ext cx="391886" cy="40121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2871463" y="4755017"/>
            <a:ext cx="1415772" cy="461665"/>
          </a:xfrm>
          <a:prstGeom prst="rect">
            <a:avLst/>
          </a:prstGeom>
          <a:noFill/>
        </p:spPr>
        <p:txBody>
          <a:bodyPr wrap="none" rtlCol="0">
            <a:spAutoFit/>
          </a:bodyPr>
          <a:lstStyle/>
          <a:p>
            <a:r>
              <a:rPr kumimoji="1" lang="ja-JP" altLang="en-US" sz="2400" b="1" dirty="0"/>
              <a:t>実態調査</a:t>
            </a:r>
          </a:p>
        </p:txBody>
      </p:sp>
      <p:sp>
        <p:nvSpPr>
          <p:cNvPr id="12" name="楕円 11"/>
          <p:cNvSpPr/>
          <p:nvPr/>
        </p:nvSpPr>
        <p:spPr>
          <a:xfrm>
            <a:off x="4636819"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p:cNvSpPr/>
          <p:nvPr/>
        </p:nvSpPr>
        <p:spPr>
          <a:xfrm>
            <a:off x="5918223"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p:cNvSpPr/>
          <p:nvPr/>
        </p:nvSpPr>
        <p:spPr>
          <a:xfrm>
            <a:off x="7250943" y="3165707"/>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a:off x="3355415" y="3156853"/>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カギ線コネクタ 17"/>
          <p:cNvCxnSpPr>
            <a:endCxn id="15" idx="4"/>
          </p:cNvCxnSpPr>
          <p:nvPr/>
        </p:nvCxnSpPr>
        <p:spPr>
          <a:xfrm>
            <a:off x="3579349" y="3566924"/>
            <a:ext cx="3867537" cy="12700"/>
          </a:xfrm>
          <a:prstGeom prst="bentConnector4">
            <a:avLst>
              <a:gd name="adj1" fmla="val -301"/>
              <a:gd name="adj2" fmla="val 2193882"/>
            </a:avLst>
          </a:prstGeom>
          <a:ln w="38100"/>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499297" y="3690064"/>
            <a:ext cx="2339102" cy="461665"/>
          </a:xfrm>
          <a:prstGeom prst="rect">
            <a:avLst/>
          </a:prstGeom>
          <a:solidFill>
            <a:schemeClr val="bg1"/>
          </a:solidFill>
        </p:spPr>
        <p:txBody>
          <a:bodyPr wrap="none" rtlCol="0">
            <a:spAutoFit/>
          </a:bodyPr>
          <a:lstStyle/>
          <a:p>
            <a:r>
              <a:rPr kumimoji="1" lang="ja-JP" altLang="en-US" sz="2400" b="1" dirty="0"/>
              <a:t>予算要望の継続</a:t>
            </a:r>
          </a:p>
        </p:txBody>
      </p:sp>
      <p:sp>
        <p:nvSpPr>
          <p:cNvPr id="22" name="テキスト ボックス 21"/>
          <p:cNvSpPr txBox="1"/>
          <p:nvPr/>
        </p:nvSpPr>
        <p:spPr>
          <a:xfrm>
            <a:off x="3671493" y="2454486"/>
            <a:ext cx="3775393" cy="400110"/>
          </a:xfrm>
          <a:prstGeom prst="rect">
            <a:avLst/>
          </a:prstGeom>
          <a:noFill/>
        </p:spPr>
        <p:txBody>
          <a:bodyPr wrap="none" rtlCol="0">
            <a:spAutoFit/>
          </a:bodyPr>
          <a:lstStyle/>
          <a:p>
            <a:r>
              <a:rPr kumimoji="1" lang="ja-JP" altLang="en-US" sz="2000" b="1" dirty="0"/>
              <a:t>県保健医療人材課との検討開始</a:t>
            </a:r>
          </a:p>
        </p:txBody>
      </p:sp>
      <p:sp>
        <p:nvSpPr>
          <p:cNvPr id="23" name="楕円 22"/>
          <p:cNvSpPr/>
          <p:nvPr/>
        </p:nvSpPr>
        <p:spPr>
          <a:xfrm>
            <a:off x="4287235" y="2001345"/>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p:cNvSpPr/>
          <p:nvPr/>
        </p:nvSpPr>
        <p:spPr>
          <a:xfrm>
            <a:off x="4975833" y="1920348"/>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990143" y="1952174"/>
            <a:ext cx="1980029" cy="400110"/>
          </a:xfrm>
          <a:prstGeom prst="rect">
            <a:avLst/>
          </a:prstGeom>
          <a:noFill/>
        </p:spPr>
        <p:txBody>
          <a:bodyPr wrap="none" rtlCol="0">
            <a:spAutoFit/>
          </a:bodyPr>
          <a:lstStyle/>
          <a:p>
            <a:r>
              <a:rPr kumimoji="1" lang="ja-JP" altLang="en-US" sz="2000" b="1" dirty="0"/>
              <a:t>事業検討会発足</a:t>
            </a:r>
          </a:p>
        </p:txBody>
      </p:sp>
      <p:sp>
        <p:nvSpPr>
          <p:cNvPr id="26" name="楕円 25"/>
          <p:cNvSpPr/>
          <p:nvPr/>
        </p:nvSpPr>
        <p:spPr>
          <a:xfrm>
            <a:off x="6184460" y="1528995"/>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5618352" y="1001417"/>
            <a:ext cx="2749471" cy="707886"/>
          </a:xfrm>
          <a:prstGeom prst="rect">
            <a:avLst/>
          </a:prstGeom>
          <a:noFill/>
        </p:spPr>
        <p:txBody>
          <a:bodyPr wrap="none" rtlCol="0">
            <a:spAutoFit/>
          </a:bodyPr>
          <a:lstStyle/>
          <a:p>
            <a:r>
              <a:rPr lang="ja-JP" altLang="en-US" sz="2000" b="1" dirty="0"/>
              <a:t>県</a:t>
            </a:r>
            <a:r>
              <a:rPr kumimoji="1" lang="ja-JP" altLang="en-US" sz="2000" b="1" dirty="0"/>
              <a:t>看護職員確保</a:t>
            </a:r>
            <a:endParaRPr kumimoji="1" lang="en-US" altLang="ja-JP" sz="2000" b="1" dirty="0"/>
          </a:p>
          <a:p>
            <a:r>
              <a:rPr kumimoji="1" lang="ja-JP" altLang="en-US" sz="2000" b="1" dirty="0"/>
              <a:t>・資質向上推進委員会</a:t>
            </a:r>
          </a:p>
        </p:txBody>
      </p:sp>
      <p:sp>
        <p:nvSpPr>
          <p:cNvPr id="28" name="テキスト ボックス 27"/>
          <p:cNvSpPr txBox="1"/>
          <p:nvPr/>
        </p:nvSpPr>
        <p:spPr>
          <a:xfrm>
            <a:off x="8201691" y="1786454"/>
            <a:ext cx="2588102" cy="830997"/>
          </a:xfrm>
          <a:prstGeom prst="rect">
            <a:avLst/>
          </a:prstGeom>
          <a:solidFill>
            <a:schemeClr val="bg1"/>
          </a:solidFill>
          <a:ln w="38100">
            <a:solidFill>
              <a:srgbClr val="FFC000"/>
            </a:solidFill>
          </a:ln>
        </p:spPr>
        <p:txBody>
          <a:bodyPr vert="horz" wrap="square" rtlCol="0">
            <a:spAutoFit/>
          </a:bodyPr>
          <a:lstStyle/>
          <a:p>
            <a:pPr algn="ctr"/>
            <a:r>
              <a:rPr lang="ja-JP" altLang="en-US" sz="2400" dirty="0"/>
              <a:t>第</a:t>
            </a:r>
            <a:r>
              <a:rPr lang="en-US" altLang="ja-JP" sz="2400" dirty="0"/>
              <a:t>8</a:t>
            </a:r>
            <a:r>
              <a:rPr lang="ja-JP" altLang="en-US" sz="2400" dirty="0"/>
              <a:t>次医療計画</a:t>
            </a:r>
            <a:endParaRPr lang="en-US" altLang="ja-JP" sz="2400" dirty="0"/>
          </a:p>
          <a:p>
            <a:pPr algn="ctr"/>
            <a:r>
              <a:rPr lang="ja-JP" altLang="en-US" sz="2400" dirty="0"/>
              <a:t>位置づけ</a:t>
            </a:r>
          </a:p>
        </p:txBody>
      </p:sp>
      <p:sp>
        <p:nvSpPr>
          <p:cNvPr id="29" name="楕円 28"/>
          <p:cNvSpPr/>
          <p:nvPr/>
        </p:nvSpPr>
        <p:spPr>
          <a:xfrm>
            <a:off x="5980157" y="4262169"/>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楕円 29"/>
          <p:cNvSpPr/>
          <p:nvPr/>
        </p:nvSpPr>
        <p:spPr>
          <a:xfrm>
            <a:off x="7206161" y="4264938"/>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楕円 30"/>
          <p:cNvSpPr/>
          <p:nvPr/>
        </p:nvSpPr>
        <p:spPr>
          <a:xfrm>
            <a:off x="8520923" y="4281787"/>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p:cNvSpPr/>
          <p:nvPr/>
        </p:nvSpPr>
        <p:spPr>
          <a:xfrm>
            <a:off x="9836170" y="4262169"/>
            <a:ext cx="391886" cy="401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カギ線コネクタ 32"/>
          <p:cNvCxnSpPr/>
          <p:nvPr/>
        </p:nvCxnSpPr>
        <p:spPr>
          <a:xfrm>
            <a:off x="6148383" y="4661716"/>
            <a:ext cx="3867537" cy="12700"/>
          </a:xfrm>
          <a:prstGeom prst="bentConnector4">
            <a:avLst>
              <a:gd name="adj1" fmla="val -301"/>
              <a:gd name="adj2" fmla="val 2193882"/>
            </a:avLst>
          </a:prstGeom>
          <a:ln w="38100"/>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589953" y="4777928"/>
            <a:ext cx="2954655" cy="461665"/>
          </a:xfrm>
          <a:prstGeom prst="rect">
            <a:avLst/>
          </a:prstGeom>
          <a:solidFill>
            <a:schemeClr val="bg1"/>
          </a:solidFill>
        </p:spPr>
        <p:txBody>
          <a:bodyPr wrap="none" rtlCol="0">
            <a:spAutoFit/>
          </a:bodyPr>
          <a:lstStyle/>
          <a:p>
            <a:r>
              <a:rPr kumimoji="1" lang="ja-JP" altLang="en-US" sz="2400" b="1" dirty="0"/>
              <a:t>啓発継続と成果共有</a:t>
            </a:r>
          </a:p>
        </p:txBody>
      </p:sp>
      <p:sp>
        <p:nvSpPr>
          <p:cNvPr id="2" name="右矢印 1"/>
          <p:cNvSpPr/>
          <p:nvPr/>
        </p:nvSpPr>
        <p:spPr>
          <a:xfrm>
            <a:off x="10587007" y="1994893"/>
            <a:ext cx="477509" cy="5299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1050990" y="1795050"/>
            <a:ext cx="796336" cy="31425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4000" dirty="0"/>
              <a:t>事業化</a:t>
            </a:r>
          </a:p>
        </p:txBody>
      </p:sp>
      <p:sp>
        <p:nvSpPr>
          <p:cNvPr id="21" name="テキスト ボックス 20"/>
          <p:cNvSpPr txBox="1"/>
          <p:nvPr/>
        </p:nvSpPr>
        <p:spPr>
          <a:xfrm>
            <a:off x="2503766" y="426242"/>
            <a:ext cx="543739" cy="523220"/>
          </a:xfrm>
          <a:prstGeom prst="rect">
            <a:avLst/>
          </a:prstGeom>
          <a:noFill/>
        </p:spPr>
        <p:txBody>
          <a:bodyPr wrap="none" rtlCol="0">
            <a:spAutoFit/>
          </a:bodyPr>
          <a:lstStyle/>
          <a:p>
            <a:r>
              <a:rPr kumimoji="1" lang="ja-JP" altLang="en-US" sz="2800" b="1" dirty="0"/>
              <a:t>～</a:t>
            </a:r>
            <a:endParaRPr kumimoji="1" lang="en-US" altLang="ja-JP" sz="2800" b="1" dirty="0"/>
          </a:p>
        </p:txBody>
      </p:sp>
    </p:spTree>
    <p:extLst>
      <p:ext uri="{BB962C8B-B14F-4D97-AF65-F5344CB8AC3E}">
        <p14:creationId xmlns:p14="http://schemas.microsoft.com/office/powerpoint/2010/main" val="241827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59041D-4BA3-4DAE-9CC4-3E04AFB3E66E}"/>
              </a:ext>
            </a:extLst>
          </p:cNvPr>
          <p:cNvSpPr>
            <a:spLocks noGrp="1"/>
          </p:cNvSpPr>
          <p:nvPr>
            <p:ph type="title"/>
          </p:nvPr>
        </p:nvSpPr>
        <p:spPr>
          <a:xfrm>
            <a:off x="838200" y="161917"/>
            <a:ext cx="10515600" cy="1325563"/>
          </a:xfrm>
        </p:spPr>
        <p:txBody>
          <a:bodyPr/>
          <a:lstStyle/>
          <a:p>
            <a:r>
              <a:rPr kumimoji="1" lang="ja-JP" altLang="en-US" dirty="0"/>
              <a:t>実践活用度</a:t>
            </a:r>
          </a:p>
        </p:txBody>
      </p:sp>
      <p:sp>
        <p:nvSpPr>
          <p:cNvPr id="3" name="コンテンツ プレースホルダー 2">
            <a:extLst>
              <a:ext uri="{FF2B5EF4-FFF2-40B4-BE49-F238E27FC236}">
                <a16:creationId xmlns:a16="http://schemas.microsoft.com/office/drawing/2014/main" id="{EE3077B0-60CD-46C5-B465-9B8DBD92299B}"/>
              </a:ext>
            </a:extLst>
          </p:cNvPr>
          <p:cNvSpPr>
            <a:spLocks noGrp="1"/>
          </p:cNvSpPr>
          <p:nvPr>
            <p:ph sz="half" idx="1"/>
          </p:nvPr>
        </p:nvSpPr>
        <p:spPr/>
        <p:txBody>
          <a:bodyPr>
            <a:normAutofit fontScale="92500" lnSpcReduction="10000"/>
          </a:bodyPr>
          <a:lstStyle/>
          <a:p>
            <a:endParaRPr kumimoji="1" lang="ja-JP" altLang="en-US"/>
          </a:p>
        </p:txBody>
      </p:sp>
      <p:sp>
        <p:nvSpPr>
          <p:cNvPr id="4" name="コンテンツ プレースホルダー 3">
            <a:extLst>
              <a:ext uri="{FF2B5EF4-FFF2-40B4-BE49-F238E27FC236}">
                <a16:creationId xmlns:a16="http://schemas.microsoft.com/office/drawing/2014/main" id="{2AE85915-9F9E-4726-A94A-13BF6096C5C0}"/>
              </a:ext>
            </a:extLst>
          </p:cNvPr>
          <p:cNvSpPr>
            <a:spLocks noGrp="1"/>
          </p:cNvSpPr>
          <p:nvPr>
            <p:ph sz="half" idx="2"/>
          </p:nvPr>
        </p:nvSpPr>
        <p:spPr>
          <a:xfrm>
            <a:off x="6172200" y="1507063"/>
            <a:ext cx="5730498" cy="5122333"/>
          </a:xfrm>
        </p:spPr>
        <p:txBody>
          <a:bodyPr>
            <a:normAutofit fontScale="92500" lnSpcReduction="10000"/>
          </a:bodyPr>
          <a:lstStyle/>
          <a:p>
            <a:r>
              <a:rPr lang="ja-JP" altLang="en-US" dirty="0"/>
              <a:t>手術を受ける患者が多いため、身体拘束</a:t>
            </a:r>
            <a:r>
              <a:rPr lang="en-US" altLang="ja-JP" dirty="0"/>
              <a:t>0</a:t>
            </a:r>
            <a:r>
              <a:rPr lang="ja-JP" altLang="en-US" dirty="0"/>
              <a:t>は難しいが、拘束を解除する時間を作ることは活用できる</a:t>
            </a:r>
            <a:endParaRPr lang="en-US" altLang="ja-JP" dirty="0"/>
          </a:p>
          <a:p>
            <a:r>
              <a:rPr lang="ja-JP" altLang="en-US" dirty="0"/>
              <a:t>身体拘束をすることがあたりまえの状況があり、これからの時代の流れをみると、やはり考え方をシフトしていかなければならない</a:t>
            </a:r>
            <a:endParaRPr lang="en-US" altLang="ja-JP" dirty="0"/>
          </a:p>
          <a:p>
            <a:r>
              <a:rPr lang="ja-JP" altLang="en-US" dirty="0"/>
              <a:t>急性期の治療を要する患者にはあまり適してはいないと思いました</a:t>
            </a:r>
            <a:endParaRPr lang="en-US" altLang="ja-JP" dirty="0"/>
          </a:p>
          <a:p>
            <a:r>
              <a:rPr lang="ja-JP" altLang="en-US" dirty="0"/>
              <a:t>秦野厚生病院としての取り組みは理解できるが、実際毎日</a:t>
            </a:r>
            <a:r>
              <a:rPr lang="en-US" altLang="ja-JP" dirty="0"/>
              <a:t>1</a:t>
            </a:r>
            <a:r>
              <a:rPr lang="ja-JP" altLang="en-US" dirty="0"/>
              <a:t>日に１件以上の転倒は骨折などの重大事故にもつながるためスタッフに共有しようとは思えなかった</a:t>
            </a:r>
            <a:endParaRPr kumimoji="1" lang="ja-JP" altLang="en-US" dirty="0"/>
          </a:p>
        </p:txBody>
      </p:sp>
      <p:graphicFrame>
        <p:nvGraphicFramePr>
          <p:cNvPr id="5" name="グラフ 4">
            <a:extLst>
              <a:ext uri="{FF2B5EF4-FFF2-40B4-BE49-F238E27FC236}">
                <a16:creationId xmlns:a16="http://schemas.microsoft.com/office/drawing/2014/main" id="{419B6038-A0EE-4EE4-B0A0-9111A58A9DEB}"/>
              </a:ext>
            </a:extLst>
          </p:cNvPr>
          <p:cNvGraphicFramePr>
            <a:graphicFrameLocks/>
          </p:cNvGraphicFramePr>
          <p:nvPr/>
        </p:nvGraphicFramePr>
        <p:xfrm>
          <a:off x="121404" y="1825625"/>
          <a:ext cx="6050796"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0834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F3DA9873-E431-47B9-91DE-80EB35319C0A}"/>
              </a:ext>
            </a:extLst>
          </p:cNvPr>
          <p:cNvSpPr>
            <a:spLocks noGrp="1"/>
          </p:cNvSpPr>
          <p:nvPr>
            <p:ph type="title"/>
          </p:nvPr>
        </p:nvSpPr>
        <p:spPr/>
        <p:txBody>
          <a:bodyPr/>
          <a:lstStyle/>
          <a:p>
            <a:r>
              <a:rPr lang="ja-JP" altLang="en-US" dirty="0"/>
              <a:t>感想や意見、今後の出向研修に対する</a:t>
            </a:r>
            <a:br>
              <a:rPr lang="en-US" altLang="ja-JP" dirty="0"/>
            </a:br>
            <a:r>
              <a:rPr lang="ja-JP" altLang="en-US" dirty="0"/>
              <a:t>ご希望について</a:t>
            </a:r>
            <a:endParaRPr kumimoji="1" lang="ja-JP" altLang="en-US" dirty="0"/>
          </a:p>
        </p:txBody>
      </p:sp>
      <p:sp>
        <p:nvSpPr>
          <p:cNvPr id="6" name="コンテンツ プレースホルダー 5">
            <a:extLst>
              <a:ext uri="{FF2B5EF4-FFF2-40B4-BE49-F238E27FC236}">
                <a16:creationId xmlns:a16="http://schemas.microsoft.com/office/drawing/2014/main" id="{08DC5F69-31A9-47DA-AD3B-E3DB83B34588}"/>
              </a:ext>
            </a:extLst>
          </p:cNvPr>
          <p:cNvSpPr>
            <a:spLocks noGrp="1"/>
          </p:cNvSpPr>
          <p:nvPr>
            <p:ph idx="1"/>
          </p:nvPr>
        </p:nvSpPr>
        <p:spPr/>
        <p:txBody>
          <a:bodyPr>
            <a:normAutofit lnSpcReduction="10000"/>
          </a:bodyPr>
          <a:lstStyle/>
          <a:p>
            <a:r>
              <a:rPr lang="ja-JP" altLang="en-US" dirty="0"/>
              <a:t>他病院で実際に働けることは、自分の病院で当たり前にやってたことが全然違ったり、考えるきっかけになり</a:t>
            </a:r>
            <a:r>
              <a:rPr lang="ja-JP" altLang="en-US" dirty="0">
                <a:solidFill>
                  <a:srgbClr val="FF0000"/>
                </a:solidFill>
              </a:rPr>
              <a:t>より良い看護につながるとても良い経験</a:t>
            </a:r>
            <a:r>
              <a:rPr lang="ja-JP" altLang="en-US" dirty="0"/>
              <a:t>になると感じた</a:t>
            </a:r>
            <a:endParaRPr lang="en-US" altLang="ja-JP" dirty="0"/>
          </a:p>
          <a:p>
            <a:r>
              <a:rPr lang="ja-JP" altLang="en-US" dirty="0"/>
              <a:t>地域看護師の連携が、県内の</a:t>
            </a:r>
            <a:r>
              <a:rPr lang="ja-JP" altLang="en-US" dirty="0">
                <a:solidFill>
                  <a:srgbClr val="FF0000"/>
                </a:solidFill>
              </a:rPr>
              <a:t>看護師確保や不足の事態に対応できる可能性</a:t>
            </a:r>
            <a:r>
              <a:rPr lang="ja-JP" altLang="en-US" dirty="0"/>
              <a:t>があるように思う</a:t>
            </a:r>
            <a:endParaRPr lang="en-US" altLang="ja-JP" dirty="0"/>
          </a:p>
          <a:p>
            <a:r>
              <a:rPr lang="ja-JP" altLang="en-US" dirty="0"/>
              <a:t>他院のことを知る機会はとても少ないので、こういう機会を設けていただき、</a:t>
            </a:r>
            <a:r>
              <a:rPr lang="ja-JP" altLang="en-US" dirty="0">
                <a:solidFill>
                  <a:srgbClr val="FF0000"/>
                </a:solidFill>
              </a:rPr>
              <a:t>知見を広げる</a:t>
            </a:r>
            <a:r>
              <a:rPr lang="ja-JP" altLang="en-US" dirty="0"/>
              <a:t>ことができるのは良い</a:t>
            </a:r>
            <a:endParaRPr lang="en-US" altLang="ja-JP" dirty="0"/>
          </a:p>
          <a:p>
            <a:r>
              <a:rPr lang="ja-JP" altLang="en-US" dirty="0"/>
              <a:t>このような研修はぜひ続けてほしい、</a:t>
            </a:r>
            <a:r>
              <a:rPr lang="ja-JP" altLang="en-US" dirty="0">
                <a:solidFill>
                  <a:srgbClr val="FF0000"/>
                </a:solidFill>
              </a:rPr>
              <a:t>とても刺激になる</a:t>
            </a:r>
            <a:endParaRPr lang="en-US" altLang="ja-JP" dirty="0">
              <a:solidFill>
                <a:srgbClr val="FF0000"/>
              </a:solidFill>
            </a:endParaRPr>
          </a:p>
          <a:p>
            <a:r>
              <a:rPr lang="ja-JP" altLang="en-US" dirty="0"/>
              <a:t>この研修についてどれくらいの当該部署以外のスタッフは知っているのかと思った</a:t>
            </a:r>
            <a:endParaRPr kumimoji="1" lang="ja-JP" altLang="en-US" dirty="0"/>
          </a:p>
        </p:txBody>
      </p:sp>
    </p:spTree>
    <p:extLst>
      <p:ext uri="{BB962C8B-B14F-4D97-AF65-F5344CB8AC3E}">
        <p14:creationId xmlns:p14="http://schemas.microsoft.com/office/powerpoint/2010/main" val="4006715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D3AF2D-570D-4A38-9C69-C582E58B10C3}"/>
              </a:ext>
            </a:extLst>
          </p:cNvPr>
          <p:cNvSpPr>
            <a:spLocks noGrp="1"/>
          </p:cNvSpPr>
          <p:nvPr>
            <p:ph type="title"/>
          </p:nvPr>
        </p:nvSpPr>
        <p:spPr/>
        <p:txBody>
          <a:bodyPr/>
          <a:lstStyle/>
          <a:p>
            <a:r>
              <a:rPr kumimoji="1" lang="ja-JP" altLang="en-US"/>
              <a:t>取り組みの意義</a:t>
            </a:r>
            <a:endParaRPr kumimoji="1" lang="ja-JP" altLang="en-US" dirty="0"/>
          </a:p>
        </p:txBody>
      </p:sp>
      <p:sp>
        <p:nvSpPr>
          <p:cNvPr id="3" name="コンテンツ プレースホルダー 2">
            <a:extLst>
              <a:ext uri="{FF2B5EF4-FFF2-40B4-BE49-F238E27FC236}">
                <a16:creationId xmlns:a16="http://schemas.microsoft.com/office/drawing/2014/main" id="{6EC877DF-149E-4690-BAE4-27742074B4BD}"/>
              </a:ext>
            </a:extLst>
          </p:cNvPr>
          <p:cNvSpPr>
            <a:spLocks noGrp="1"/>
          </p:cNvSpPr>
          <p:nvPr>
            <p:ph idx="1"/>
          </p:nvPr>
        </p:nvSpPr>
        <p:spPr/>
        <p:txBody>
          <a:bodyPr>
            <a:normAutofit/>
          </a:bodyPr>
          <a:lstStyle/>
          <a:p>
            <a:r>
              <a:rPr kumimoji="1" lang="ja-JP" altLang="en-US" dirty="0"/>
              <a:t>当院では学ぶことができない精神科領域について学ぶ機会をもつことができるのは非常に貴重な経験</a:t>
            </a:r>
            <a:endParaRPr kumimoji="1" lang="en-US" altLang="ja-JP" dirty="0"/>
          </a:p>
          <a:p>
            <a:r>
              <a:rPr kumimoji="1" lang="ja-JP" altLang="en-US" dirty="0"/>
              <a:t>自施設のスタッフ育成はもちろんのこと、</a:t>
            </a:r>
            <a:r>
              <a:rPr lang="ja-JP" altLang="en-US" dirty="0"/>
              <a:t>近隣の医療施設が連携し、地域で看護師教育を考えシステム化していくことは、地域医療の質向上に寄与</a:t>
            </a:r>
            <a:endParaRPr lang="en-US" altLang="ja-JP" dirty="0"/>
          </a:p>
          <a:p>
            <a:r>
              <a:rPr lang="ja-JP" altLang="en-US" dirty="0"/>
              <a:t>超高齢化社会において、病院機能の異なる施設同士が</a:t>
            </a:r>
            <a:r>
              <a:rPr kumimoji="1" lang="ja-JP" altLang="en-US" dirty="0"/>
              <a:t>顔の見える関係を構築し、連携強化を図ることは患者が安心して地域で過ごすことにもつながる</a:t>
            </a:r>
            <a:endParaRPr kumimoji="1" lang="en-US" altLang="ja-JP" dirty="0"/>
          </a:p>
          <a:p>
            <a:r>
              <a:rPr lang="ja-JP" altLang="en-US" dirty="0"/>
              <a:t>一方、定性的な評価だけではなく、定量的な評価も重要であり両側面から取り組み結果をモニタリングしていく必要がある</a:t>
            </a:r>
            <a:endParaRPr kumimoji="1" lang="ja-JP" altLang="en-US" dirty="0"/>
          </a:p>
        </p:txBody>
      </p:sp>
    </p:spTree>
    <p:extLst>
      <p:ext uri="{BB962C8B-B14F-4D97-AF65-F5344CB8AC3E}">
        <p14:creationId xmlns:p14="http://schemas.microsoft.com/office/powerpoint/2010/main" val="4207654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641A563-374B-44FE-A863-6F9D4772D87F}"/>
              </a:ext>
            </a:extLst>
          </p:cNvPr>
          <p:cNvSpPr>
            <a:spLocks noGrp="1"/>
          </p:cNvSpPr>
          <p:nvPr>
            <p:ph type="title"/>
          </p:nvPr>
        </p:nvSpPr>
        <p:spPr>
          <a:xfrm>
            <a:off x="648417" y="54571"/>
            <a:ext cx="11250282" cy="1325563"/>
          </a:xfrm>
        </p:spPr>
        <p:txBody>
          <a:bodyPr>
            <a:normAutofit/>
          </a:bodyPr>
          <a:lstStyle/>
          <a:p>
            <a:r>
              <a:rPr kumimoji="1" lang="ja-JP" altLang="en-US" sz="3600" dirty="0"/>
              <a:t>取り組みの効果を測るデータの検討（ディンクルデータ</a:t>
            </a:r>
          </a:p>
        </p:txBody>
      </p:sp>
      <p:pic>
        <p:nvPicPr>
          <p:cNvPr id="11" name="コンテンツ プレースホルダー 10">
            <a:extLst>
              <a:ext uri="{FF2B5EF4-FFF2-40B4-BE49-F238E27FC236}">
                <a16:creationId xmlns:a16="http://schemas.microsoft.com/office/drawing/2014/main" id="{BECD28D0-EFD1-4E4F-B8B4-3178CB6DD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606" y="1387407"/>
            <a:ext cx="9632298" cy="5122721"/>
          </a:xfrm>
        </p:spPr>
      </p:pic>
      <p:sp>
        <p:nvSpPr>
          <p:cNvPr id="12" name="思考の吹き出し: 雲形 11">
            <a:extLst>
              <a:ext uri="{FF2B5EF4-FFF2-40B4-BE49-F238E27FC236}">
                <a16:creationId xmlns:a16="http://schemas.microsoft.com/office/drawing/2014/main" id="{50628E5A-20A4-4A7D-995E-8C48DBBFE9B1}"/>
              </a:ext>
            </a:extLst>
          </p:cNvPr>
          <p:cNvSpPr/>
          <p:nvPr/>
        </p:nvSpPr>
        <p:spPr>
          <a:xfrm>
            <a:off x="10092906" y="973335"/>
            <a:ext cx="1995576" cy="665594"/>
          </a:xfrm>
          <a:prstGeom prst="cloudCallout">
            <a:avLst>
              <a:gd name="adj1" fmla="val -28614"/>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取り組み前</a:t>
            </a:r>
          </a:p>
        </p:txBody>
      </p:sp>
    </p:spTree>
    <p:extLst>
      <p:ext uri="{BB962C8B-B14F-4D97-AF65-F5344CB8AC3E}">
        <p14:creationId xmlns:p14="http://schemas.microsoft.com/office/powerpoint/2010/main" val="1991074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98154" y="152400"/>
            <a:ext cx="8267700" cy="6553200"/>
          </a:xfrm>
          <a:prstGeom prst="roundRect">
            <a:avLst>
              <a:gd name="adj" fmla="val 16667"/>
            </a:avLst>
          </a:prstGeom>
          <a:solidFill>
            <a:srgbClr val="99CCFF"/>
          </a:solid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テキスト ボックス 6"/>
          <p:cNvSpPr txBox="1"/>
          <p:nvPr/>
        </p:nvSpPr>
        <p:spPr>
          <a:xfrm>
            <a:off x="2459596" y="332656"/>
            <a:ext cx="7272808" cy="169277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地域看護師育成　循環型の</a:t>
            </a:r>
            <a:r>
              <a:rPr kumimoji="1" lang="en-US" altLang="ja-JP" sz="3200" b="0" i="0" u="none" strike="noStrike" kern="1200" cap="none" spc="0" normalizeH="0" baseline="0" noProof="0" dirty="0">
                <a:ln>
                  <a:noFill/>
                </a:ln>
                <a:solidFill>
                  <a:srgbClr val="FFC000"/>
                </a:solidFill>
                <a:effectLst/>
                <a:uLnTx/>
                <a:uFillTx/>
                <a:latin typeface="HG丸ｺﾞｼｯｸM-PRO" pitchFamily="50" charset="-128"/>
                <a:ea typeface="HG丸ｺﾞｼｯｸM-PRO" pitchFamily="50" charset="-128"/>
                <a:cs typeface="+mn-cs"/>
              </a:rPr>
              <a:t>1</a:t>
            </a:r>
            <a:r>
              <a:rPr kumimoji="1" lang="ja-JP" altLang="en-US" sz="3200" b="0" i="0" u="none" strike="noStrike" kern="1200" cap="none" spc="0" normalizeH="0" baseline="0" noProof="0" dirty="0" err="1">
                <a:ln>
                  <a:noFill/>
                </a:ln>
                <a:solidFill>
                  <a:srgbClr val="FFC000"/>
                </a:solidFill>
                <a:effectLst/>
                <a:uLnTx/>
                <a:uFillTx/>
                <a:latin typeface="HG丸ｺﾞｼｯｸM-PRO" pitchFamily="50" charset="-128"/>
                <a:ea typeface="HG丸ｺﾞｼｯｸM-PRO" pitchFamily="50" charset="-128"/>
                <a:cs typeface="+mn-cs"/>
              </a:rPr>
              <a:t>つの</a:t>
            </a:r>
            <a:r>
              <a:rPr kumimoji="1" lang="ja-JP" altLang="en-US" sz="3200" b="0" i="0" u="none" strike="noStrike" kern="1200" cap="none" spc="0" normalizeH="0" baseline="0" noProof="0" dirty="0">
                <a:ln>
                  <a:noFill/>
                </a:ln>
                <a:solidFill>
                  <a:srgbClr val="FFC000"/>
                </a:solidFill>
                <a:effectLst/>
                <a:uLnTx/>
                <a:uFillTx/>
                <a:latin typeface="HG丸ｺﾞｼｯｸM-PRO" pitchFamily="50" charset="-128"/>
                <a:ea typeface="HG丸ｺﾞｼｯｸM-PRO" pitchFamily="50" charset="-128"/>
                <a:cs typeface="+mn-cs"/>
              </a:rPr>
              <a:t>試み</a:t>
            </a:r>
            <a:endParaRPr kumimoji="1" lang="en-US" altLang="ja-JP" sz="3200" b="0" i="0" u="none" strike="noStrike" kern="1200" cap="none" spc="0" normalizeH="0" baseline="0" noProof="0" dirty="0">
              <a:ln>
                <a:noFill/>
              </a:ln>
              <a:solidFill>
                <a:srgbClr val="FFC000"/>
              </a:solidFill>
              <a:effectLst/>
              <a:uLnTx/>
              <a:uFillTx/>
              <a:latin typeface="HG丸ｺﾞｼｯｸM-PRO" pitchFamily="50" charset="-128"/>
              <a:ea typeface="HG丸ｺﾞｼｯｸM-PRO"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FFC000"/>
                </a:solidFill>
                <a:effectLst/>
                <a:uLnTx/>
                <a:uFillTx/>
                <a:latin typeface="HG丸ｺﾞｼｯｸM-PRO" pitchFamily="50" charset="-128"/>
                <a:ea typeface="HG丸ｺﾞｼｯｸM-PRO" pitchFamily="50" charset="-128"/>
                <a:cs typeface="+mn-cs"/>
              </a:rPr>
              <a:t>精神科病院</a:t>
            </a:r>
            <a:r>
              <a:rPr kumimoji="1" lang="ja-JP" altLang="en-US" sz="32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と</a:t>
            </a:r>
            <a:r>
              <a:rPr kumimoji="1" lang="ja-JP" altLang="en-US" sz="3200" b="0" i="0" u="none" strike="noStrike" kern="1200" cap="none" spc="0" normalizeH="0" baseline="0" noProof="0" dirty="0">
                <a:ln>
                  <a:noFill/>
                </a:ln>
                <a:solidFill>
                  <a:srgbClr val="FFC000"/>
                </a:solidFill>
                <a:effectLst/>
                <a:uLnTx/>
                <a:uFillTx/>
                <a:latin typeface="HG丸ｺﾞｼｯｸM-PRO" pitchFamily="50" charset="-128"/>
                <a:ea typeface="HG丸ｺﾞｼｯｸM-PRO" pitchFamily="50" charset="-128"/>
                <a:cs typeface="+mn-cs"/>
              </a:rPr>
              <a:t>総合病院</a:t>
            </a:r>
            <a:r>
              <a:rPr kumimoji="1" lang="ja-JP" altLang="en-US" sz="32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の人材交流から</a:t>
            </a:r>
            <a:endParaRPr kumimoji="1" lang="en-US" altLang="ja-JP" sz="32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医療法人　厚仁会　秦野厚生病院　</a:t>
            </a:r>
            <a:endParaRPr kumimoji="1" lang="en-US" altLang="ja-JP" sz="20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white"/>
                </a:solidFill>
                <a:effectLst/>
                <a:uLnTx/>
                <a:uFillTx/>
                <a:latin typeface="HG丸ｺﾞｼｯｸM-PRO" pitchFamily="50" charset="-128"/>
                <a:ea typeface="HG丸ｺﾞｼｯｸM-PRO" pitchFamily="50" charset="-128"/>
                <a:cs typeface="+mn-cs"/>
              </a:rPr>
              <a:t>看護部長・精神看護専門看護師　西　典子</a:t>
            </a:r>
          </a:p>
        </p:txBody>
      </p:sp>
    </p:spTree>
    <p:extLst>
      <p:ext uri="{BB962C8B-B14F-4D97-AF65-F5344CB8AC3E}">
        <p14:creationId xmlns:p14="http://schemas.microsoft.com/office/powerpoint/2010/main" val="4244537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lang="ja-JP" altLang="en-US" dirty="0">
                <a:latin typeface="HG丸ｺﾞｼｯｸM-PRO" pitchFamily="50" charset="-128"/>
                <a:ea typeface="HG丸ｺﾞｼｯｸM-PRO" pitchFamily="50" charset="-128"/>
              </a:rPr>
              <a:t>参加の経緯</a:t>
            </a:r>
            <a:endParaRPr kumimoji="1" lang="ja-JP" altLang="en-US" dirty="0"/>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83673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kumimoji="1" lang="ja-JP" altLang="en-US" dirty="0">
                <a:latin typeface="HG丸ｺﾞｼｯｸM-PRO" pitchFamily="50" charset="-128"/>
                <a:ea typeface="HG丸ｺﾞｼｯｸM-PRO" pitchFamily="50" charset="-128"/>
              </a:rPr>
              <a:t>デモ事業開始までの経緯</a:t>
            </a:r>
          </a:p>
        </p:txBody>
      </p:sp>
      <p:sp>
        <p:nvSpPr>
          <p:cNvPr id="3" name="コンテンツ プレースホルダ 2"/>
          <p:cNvSpPr>
            <a:spLocks noGrp="1"/>
          </p:cNvSpPr>
          <p:nvPr>
            <p:ph idx="1"/>
          </p:nvPr>
        </p:nvSpPr>
        <p:spPr/>
        <p:txBody>
          <a:bodyPr>
            <a:normAutofit fontScale="70000" lnSpcReduction="20000"/>
          </a:bodyPr>
          <a:lstStyle/>
          <a:p>
            <a:r>
              <a:rPr lang="ja-JP" altLang="en-US" dirty="0">
                <a:latin typeface="HG丸ｺﾞｼｯｸM-PRO" panose="020F0600000000000000" pitchFamily="50" charset="-128"/>
                <a:ea typeface="HG丸ｺﾞｼｯｸM-PRO" panose="020F0600000000000000" pitchFamily="50" charset="-128"/>
              </a:rPr>
              <a:t>２０２４年２月　連携打診の受諾（幹部会での報告）</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２０２４年４月　連携決定　調整会議</a:t>
            </a:r>
            <a:endParaRPr lang="en-US" altLang="ja-JP" dirty="0">
              <a:latin typeface="HG丸ｺﾞｼｯｸM-PRO" panose="020F0600000000000000" pitchFamily="50" charset="-128"/>
              <a:ea typeface="HG丸ｺﾞｼｯｸM-PRO" panose="020F0600000000000000" pitchFamily="50" charset="-128"/>
            </a:endParaRPr>
          </a:p>
          <a:p>
            <a:pPr>
              <a:buNone/>
            </a:pPr>
            <a:r>
              <a:rPr lang="ja-JP" altLang="en-US" dirty="0">
                <a:latin typeface="HG丸ｺﾞｼｯｸM-PRO" panose="020F0600000000000000" pitchFamily="50" charset="-128"/>
                <a:ea typeface="HG丸ｺﾞｼｯｸM-PRO" panose="020F0600000000000000" pitchFamily="50" charset="-128"/>
              </a:rPr>
              <a:t>　　　　　　　　　（看護部長・事務長）</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在籍出向者選定決定　</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在籍出向期間の決定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２０２４年５月　準備開始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（処遇・事務手続きなど詳細の取り決め）</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２０２４年６月　出向者との面談　目標設定</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出向先病院　病棟の見学</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オリエンテーション</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２０２４年７月　在籍出向開始</a:t>
            </a:r>
            <a:endParaRPr lang="en-US" altLang="ja-JP" dirty="0">
              <a:latin typeface="HG丸ｺﾞｼｯｸM-PRO" panose="020F0600000000000000" pitchFamily="50" charset="-128"/>
              <a:ea typeface="HG丸ｺﾞｼｯｸM-PRO" panose="020F0600000000000000" pitchFamily="50" charset="-128"/>
            </a:endParaRPr>
          </a:p>
          <a:p>
            <a:r>
              <a:rPr lang="ja-JP" altLang="en-US" dirty="0">
                <a:latin typeface="HG丸ｺﾞｼｯｸM-PRO" panose="020F0600000000000000" pitchFamily="50" charset="-128"/>
                <a:ea typeface="HG丸ｺﾞｼｯｸM-PRO" panose="020F0600000000000000" pitchFamily="50" charset="-128"/>
              </a:rPr>
              <a:t>　　　　　　　（期間中２週間に１回の自施設での面談）</a:t>
            </a:r>
            <a:endParaRPr lang="en-US" altLang="ja-JP" dirty="0">
              <a:latin typeface="HG丸ｺﾞｼｯｸM-PRO" panose="020F0600000000000000" pitchFamily="50" charset="-128"/>
              <a:ea typeface="HG丸ｺﾞｼｯｸM-PRO" panose="020F0600000000000000" pitchFamily="50" charset="-128"/>
            </a:endParaRPr>
          </a:p>
          <a:p>
            <a:endParaRPr kumimoji="1" lang="ja-JP" altLang="en-US" dirty="0"/>
          </a:p>
        </p:txBody>
      </p:sp>
      <p:pic>
        <p:nvPicPr>
          <p:cNvPr id="4" name="図 3">
            <a:extLst>
              <a:ext uri="{FF2B5EF4-FFF2-40B4-BE49-F238E27FC236}">
                <a16:creationId xmlns:a16="http://schemas.microsoft.com/office/drawing/2014/main" id="{DDD3C33B-D1F6-7D14-1343-153B196F0E4F}"/>
              </a:ext>
            </a:extLst>
          </p:cNvPr>
          <p:cNvPicPr>
            <a:picLocks noChangeAspect="1"/>
          </p:cNvPicPr>
          <p:nvPr/>
        </p:nvPicPr>
        <p:blipFill>
          <a:blip r:embed="rId2" cstate="print"/>
          <a:stretch>
            <a:fillRect/>
          </a:stretch>
        </p:blipFill>
        <p:spPr>
          <a:xfrm>
            <a:off x="9264352" y="4902028"/>
            <a:ext cx="1512168" cy="1224136"/>
          </a:xfrm>
          <a:prstGeom prst="rect">
            <a:avLst/>
          </a:prstGeom>
        </p:spPr>
      </p:pic>
    </p:spTree>
    <p:extLst>
      <p:ext uri="{BB962C8B-B14F-4D97-AF65-F5344CB8AC3E}">
        <p14:creationId xmlns:p14="http://schemas.microsoft.com/office/powerpoint/2010/main" val="2090479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kumimoji="1" lang="ja-JP" altLang="en-US" dirty="0">
                <a:latin typeface="HG丸ｺﾞｼｯｸM-PRO" pitchFamily="50" charset="-128"/>
                <a:ea typeface="HG丸ｺﾞｼｯｸM-PRO" pitchFamily="50" charset="-128"/>
              </a:rPr>
              <a:t>出向者の概要</a:t>
            </a:r>
          </a:p>
        </p:txBody>
      </p:sp>
      <p:pic>
        <p:nvPicPr>
          <p:cNvPr id="4" name="コンテンツ プレースホルダー 3">
            <a:extLst>
              <a:ext uri="{FF2B5EF4-FFF2-40B4-BE49-F238E27FC236}">
                <a16:creationId xmlns:a16="http://schemas.microsoft.com/office/drawing/2014/main" id="{49F5C1E6-5F1B-1C1A-8A75-DF8EDD767C57}"/>
              </a:ext>
            </a:extLst>
          </p:cNvPr>
          <p:cNvPicPr>
            <a:picLocks noGrp="1" noChangeAspect="1"/>
          </p:cNvPicPr>
          <p:nvPr>
            <p:ph idx="1"/>
          </p:nvPr>
        </p:nvPicPr>
        <p:blipFill>
          <a:blip r:embed="rId2" cstate="print"/>
          <a:stretch>
            <a:fillRect/>
          </a:stretch>
        </p:blipFill>
        <p:spPr>
          <a:xfrm>
            <a:off x="1524001" y="1556792"/>
            <a:ext cx="2714625" cy="4824536"/>
          </a:xfrm>
          <a:prstGeom prst="rect">
            <a:avLst/>
          </a:prstGeom>
        </p:spPr>
      </p:pic>
      <p:sp>
        <p:nvSpPr>
          <p:cNvPr id="5" name="正方形/長方形 4"/>
          <p:cNvSpPr/>
          <p:nvPr/>
        </p:nvSpPr>
        <p:spPr>
          <a:xfrm>
            <a:off x="3575720" y="1412777"/>
            <a:ext cx="660648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40</a:t>
            </a: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代　男性看護師　</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・当院１０年目　当院精神科急性期のみの経験</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・病棟主任　</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・院内安全管理責任者</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・中堅リーダー的存在として活躍中</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・出向打診に対して快諾（のちに本音を吐露）</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4BACC6"/>
                </a:solidFill>
                <a:effectLst/>
                <a:uLnTx/>
                <a:uFillTx/>
                <a:latin typeface="HG丸ｺﾞｼｯｸM-PRO" panose="020F0600000000000000" pitchFamily="50" charset="-128"/>
                <a:ea typeface="HG丸ｺﾞｼｯｸM-PRO" panose="020F0600000000000000" pitchFamily="50" charset="-128"/>
                <a:cs typeface="+mn-cs"/>
              </a:rPr>
              <a:t>目標設定　</a:t>
            </a:r>
            <a:endParaRPr kumimoji="1" lang="en-US" altLang="ja-JP" sz="2400" b="0" i="0" u="none" strike="noStrike" kern="1200" cap="none" spc="0" normalizeH="0" baseline="0" noProof="0" dirty="0">
              <a:ln>
                <a:noFill/>
              </a:ln>
              <a:solidFill>
                <a:srgbClr val="4BACC6"/>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・総合病院でどのくらいこれまでのキャリアが</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反映できるか、または出来ないか認識する</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・院内安全管理への取り組みの比較検討</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・看護の専門性の違いの理解</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・精神科患者が一般病院で受け入れ困難になる</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要因の理解</a:t>
            </a: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Tree>
    <p:extLst>
      <p:ext uri="{BB962C8B-B14F-4D97-AF65-F5344CB8AC3E}">
        <p14:creationId xmlns:p14="http://schemas.microsoft.com/office/powerpoint/2010/main" val="3520986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lang="ja-JP" altLang="en-US" dirty="0">
                <a:latin typeface="HG丸ｺﾞｼｯｸM-PRO" pitchFamily="50" charset="-128"/>
                <a:ea typeface="HG丸ｺﾞｼｯｸM-PRO" pitchFamily="50" charset="-128"/>
              </a:rPr>
              <a:t>出向を終えて得たもの</a:t>
            </a:r>
            <a:endParaRPr kumimoji="1" lang="ja-JP" altLang="en-US" dirty="0"/>
          </a:p>
        </p:txBody>
      </p:sp>
      <p:graphicFrame>
        <p:nvGraphicFramePr>
          <p:cNvPr id="6" name="コンテンツ プレースホルダ 5"/>
          <p:cNvGraphicFramePr>
            <a:graphicFrameLocks noGrp="1"/>
          </p:cNvGraphicFramePr>
          <p:nvPr>
            <p:ph idx="1"/>
          </p:nvPr>
        </p:nvGraphicFramePr>
        <p:xfrm>
          <a:off x="1631504" y="1902842"/>
          <a:ext cx="8856984" cy="468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5293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normAutofit/>
          </a:bodyPr>
          <a:lstStyle/>
          <a:p>
            <a:r>
              <a:rPr lang="ja-JP" altLang="en-US" dirty="0">
                <a:latin typeface="HG丸ｺﾞｼｯｸM-PRO" pitchFamily="50" charset="-128"/>
                <a:ea typeface="HG丸ｺﾞｼｯｸM-PRO" pitchFamily="50" charset="-128"/>
              </a:rPr>
              <a:t>キャリア形成の有効な機会として</a:t>
            </a:r>
            <a:endParaRPr kumimoji="1" lang="ja-JP" altLang="en-US" dirty="0"/>
          </a:p>
        </p:txBody>
      </p:sp>
      <p:graphicFrame>
        <p:nvGraphicFramePr>
          <p:cNvPr id="4" name="コンテンツ プレースホルダ 3"/>
          <p:cNvGraphicFramePr>
            <a:graphicFrameLocks noGrp="1"/>
          </p:cNvGraphicFramePr>
          <p:nvPr>
            <p:ph idx="1"/>
          </p:nvPr>
        </p:nvGraphicFramePr>
        <p:xfrm>
          <a:off x="1991544" y="1556792"/>
          <a:ext cx="8229600" cy="49971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542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1184564" y="0"/>
            <a:ext cx="10016836" cy="6798129"/>
          </a:xfrm>
          <a:prstGeom prst="rect">
            <a:avLst/>
          </a:prstGeom>
        </p:spPr>
      </p:pic>
      <p:sp>
        <p:nvSpPr>
          <p:cNvPr id="2" name="タイトル 1"/>
          <p:cNvSpPr>
            <a:spLocks noGrp="1"/>
          </p:cNvSpPr>
          <p:nvPr>
            <p:ph type="title"/>
          </p:nvPr>
        </p:nvSpPr>
        <p:spPr>
          <a:xfrm>
            <a:off x="789710" y="4282497"/>
            <a:ext cx="10515600" cy="1325563"/>
          </a:xfrm>
          <a:solidFill>
            <a:schemeClr val="bg1"/>
          </a:solidFill>
        </p:spPr>
        <p:txBody>
          <a:bodyPr/>
          <a:lstStyle/>
          <a:p>
            <a:pPr algn="ctr"/>
            <a:r>
              <a:rPr kumimoji="1" lang="ja-JP" altLang="en-US" b="1" dirty="0"/>
              <a:t>事業化　足掛け</a:t>
            </a:r>
            <a:r>
              <a:rPr lang="en-US" altLang="ja-JP" b="1" dirty="0"/>
              <a:t>9</a:t>
            </a:r>
            <a:r>
              <a:rPr kumimoji="1" lang="ja-JP" altLang="en-US" b="1" dirty="0"/>
              <a:t>年</a:t>
            </a:r>
            <a:br>
              <a:rPr kumimoji="1" lang="en-US" altLang="ja-JP" b="1" dirty="0"/>
            </a:br>
            <a:r>
              <a:rPr kumimoji="1" lang="ja-JP" altLang="en-US" b="1" dirty="0"/>
              <a:t>のべ</a:t>
            </a:r>
            <a:r>
              <a:rPr lang="en-US" altLang="ja-JP" b="1" dirty="0"/>
              <a:t>874</a:t>
            </a:r>
            <a:r>
              <a:rPr kumimoji="1" lang="ja-JP" altLang="en-US" b="1" dirty="0"/>
              <a:t>人の「ちから」の結集</a:t>
            </a:r>
          </a:p>
        </p:txBody>
      </p:sp>
    </p:spTree>
    <p:extLst>
      <p:ext uri="{BB962C8B-B14F-4D97-AF65-F5344CB8AC3E}">
        <p14:creationId xmlns:p14="http://schemas.microsoft.com/office/powerpoint/2010/main" val="3977765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9CCFF"/>
          </a:solidFill>
        </p:spPr>
        <p:txBody>
          <a:bodyPr/>
          <a:lstStyle/>
          <a:p>
            <a:r>
              <a:rPr lang="ja-JP" altLang="en-US" dirty="0">
                <a:latin typeface="HG丸ｺﾞｼｯｸM-PRO" pitchFamily="50" charset="-128"/>
                <a:ea typeface="HG丸ｺﾞｼｯｸM-PRO" pitchFamily="50" charset="-128"/>
              </a:rPr>
              <a:t>この事業への期待</a:t>
            </a:r>
            <a:endParaRPr kumimoji="1" lang="ja-JP" altLang="en-US" dirty="0"/>
          </a:p>
        </p:txBody>
      </p:sp>
      <p:graphicFrame>
        <p:nvGraphicFramePr>
          <p:cNvPr id="4" name="コンテンツ プレースホルダ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7909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259297"/>
            <a:ext cx="7886700" cy="1318531"/>
          </a:xfrm>
        </p:spPr>
        <p:txBody>
          <a:bodyPr>
            <a:normAutofit fontScale="90000"/>
          </a:bodyPr>
          <a:lstStyle/>
          <a:p>
            <a:pPr algn="ctr"/>
            <a:br>
              <a:rPr kumimoji="1" lang="en-US" altLang="ja-JP" dirty="0">
                <a:latin typeface="ＭＳ Ｐゴシック" panose="020B0600070205080204" pitchFamily="50" charset="-128"/>
                <a:ea typeface="ＭＳ Ｐゴシック" panose="020B0600070205080204" pitchFamily="50" charset="-128"/>
              </a:rPr>
            </a:br>
            <a:r>
              <a:rPr kumimoji="1" lang="ja-JP" altLang="en-US" dirty="0">
                <a:latin typeface="ＭＳ Ｐゴシック" panose="020B0600070205080204" pitchFamily="50" charset="-128"/>
                <a:ea typeface="ＭＳ Ｐゴシック" panose="020B0600070205080204" pitchFamily="50" charset="-128"/>
              </a:rPr>
              <a:t>「養成型」</a:t>
            </a:r>
            <a:br>
              <a:rPr kumimoji="1" lang="en-US" altLang="ja-JP" dirty="0">
                <a:latin typeface="ＭＳ Ｐゴシック" panose="020B0600070205080204" pitchFamily="50" charset="-128"/>
                <a:ea typeface="ＭＳ Ｐゴシック" panose="020B0600070205080204" pitchFamily="50" charset="-128"/>
              </a:rPr>
            </a:br>
            <a:r>
              <a:rPr kumimoji="1" lang="ja-JP" altLang="en-US" sz="3600" dirty="0">
                <a:latin typeface="ＭＳ Ｐゴシック" panose="020B0600070205080204" pitchFamily="50" charset="-128"/>
                <a:ea typeface="ＭＳ Ｐゴシック" panose="020B0600070205080204" pitchFamily="50" charset="-128"/>
              </a:rPr>
              <a:t>５年間のプログラムを提示したうえで採用</a:t>
            </a:r>
            <a:br>
              <a:rPr kumimoji="1" lang="ja-JP" altLang="en-US" dirty="0">
                <a:latin typeface="ＭＳ Ｐゴシック" panose="020B0600070205080204" pitchFamily="50" charset="-128"/>
                <a:ea typeface="ＭＳ Ｐゴシック" panose="020B0600070205080204" pitchFamily="50" charset="-128"/>
              </a:rPr>
            </a:br>
            <a:br>
              <a:rPr kumimoji="1" lang="en-US" altLang="ja-JP" dirty="0">
                <a:latin typeface="ＭＳ Ｐゴシック" panose="020B0600070205080204" pitchFamily="50" charset="-128"/>
                <a:ea typeface="ＭＳ Ｐゴシック" panose="020B0600070205080204" pitchFamily="50" charset="-128"/>
              </a:rPr>
            </a:br>
            <a:r>
              <a:rPr lang="ja-JP" altLang="en-US" dirty="0">
                <a:solidFill>
                  <a:srgbClr val="7030A0"/>
                </a:solidFill>
              </a:rPr>
              <a:t>　</a:t>
            </a:r>
            <a:endParaRPr kumimoji="1" lang="ja-JP" altLang="en-US" dirty="0">
              <a:solidFill>
                <a:srgbClr val="7030A0"/>
              </a:solidFill>
            </a:endParaRPr>
          </a:p>
        </p:txBody>
      </p:sp>
      <p:graphicFrame>
        <p:nvGraphicFramePr>
          <p:cNvPr id="11" name="コンテンツ プレースホルダー 10"/>
          <p:cNvGraphicFramePr>
            <a:graphicFrameLocks noGrp="1"/>
          </p:cNvGraphicFramePr>
          <p:nvPr>
            <p:ph idx="1"/>
          </p:nvPr>
        </p:nvGraphicFramePr>
        <p:xfrm>
          <a:off x="504566" y="1540159"/>
          <a:ext cx="11481487" cy="387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87370282-ED33-4531-AA7A-0BD135494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75" y="4812584"/>
            <a:ext cx="1476375" cy="1905000"/>
          </a:xfrm>
          <a:prstGeom prst="rect">
            <a:avLst/>
          </a:prstGeom>
        </p:spPr>
      </p:pic>
      <p:sp>
        <p:nvSpPr>
          <p:cNvPr id="6" name="テキスト ボックス 5">
            <a:extLst>
              <a:ext uri="{FF2B5EF4-FFF2-40B4-BE49-F238E27FC236}">
                <a16:creationId xmlns:a16="http://schemas.microsoft.com/office/drawing/2014/main" id="{DFB6F7FF-AEAC-4A3C-852A-FE00644E9766}"/>
              </a:ext>
            </a:extLst>
          </p:cNvPr>
          <p:cNvSpPr txBox="1"/>
          <p:nvPr/>
        </p:nvSpPr>
        <p:spPr>
          <a:xfrm>
            <a:off x="4441770" y="4443252"/>
            <a:ext cx="360707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地域包括ケア・回復期・訪問看護等</a:t>
            </a:r>
          </a:p>
        </p:txBody>
      </p:sp>
      <p:sp>
        <p:nvSpPr>
          <p:cNvPr id="7" name="テキスト ボックス 6">
            <a:extLst>
              <a:ext uri="{FF2B5EF4-FFF2-40B4-BE49-F238E27FC236}">
                <a16:creationId xmlns:a16="http://schemas.microsoft.com/office/drawing/2014/main" id="{603C163C-25A8-4172-928B-15CFDC57FDE3}"/>
              </a:ext>
            </a:extLst>
          </p:cNvPr>
          <p:cNvSpPr txBox="1"/>
          <p:nvPr/>
        </p:nvSpPr>
        <p:spPr>
          <a:xfrm>
            <a:off x="1037966" y="3621774"/>
            <a:ext cx="272382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高度急性期・精神・小児等</a:t>
            </a:r>
          </a:p>
        </p:txBody>
      </p:sp>
      <p:sp>
        <p:nvSpPr>
          <p:cNvPr id="12" name="テキスト ボックス 11">
            <a:extLst>
              <a:ext uri="{FF2B5EF4-FFF2-40B4-BE49-F238E27FC236}">
                <a16:creationId xmlns:a16="http://schemas.microsoft.com/office/drawing/2014/main" id="{D48414DF-2FD1-49B9-A24D-5F07831B3CEB}"/>
              </a:ext>
            </a:extLst>
          </p:cNvPr>
          <p:cNvSpPr txBox="1"/>
          <p:nvPr/>
        </p:nvSpPr>
        <p:spPr>
          <a:xfrm>
            <a:off x="2152650" y="5317841"/>
            <a:ext cx="8419071"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４～５年間で継続看護を学ぶ</a:t>
            </a:r>
            <a:endParaRPr kumimoji="0" lang="en-US" altLang="ja-JP"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幅広い領域に対応可能な看護師の育成を期待</a:t>
            </a:r>
          </a:p>
        </p:txBody>
      </p:sp>
      <p:sp>
        <p:nvSpPr>
          <p:cNvPr id="13" name="テキスト ボックス 12">
            <a:extLst>
              <a:ext uri="{FF2B5EF4-FFF2-40B4-BE49-F238E27FC236}">
                <a16:creationId xmlns:a16="http://schemas.microsoft.com/office/drawing/2014/main" id="{50683CB4-BB67-4668-B7CC-1E189ED95820}"/>
              </a:ext>
            </a:extLst>
          </p:cNvPr>
          <p:cNvSpPr txBox="1"/>
          <p:nvPr/>
        </p:nvSpPr>
        <p:spPr>
          <a:xfrm>
            <a:off x="676275" y="1278549"/>
            <a:ext cx="322235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１）東部病院スタート</a:t>
            </a:r>
          </a:p>
        </p:txBody>
      </p:sp>
    </p:spTree>
    <p:extLst>
      <p:ext uri="{BB962C8B-B14F-4D97-AF65-F5344CB8AC3E}">
        <p14:creationId xmlns:p14="http://schemas.microsoft.com/office/powerpoint/2010/main" val="1614932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コンテンツ プレースホルダー 10"/>
          <p:cNvGraphicFramePr>
            <a:graphicFrameLocks noGrp="1"/>
          </p:cNvGraphicFramePr>
          <p:nvPr>
            <p:ph idx="1"/>
          </p:nvPr>
        </p:nvGraphicFramePr>
        <p:xfrm>
          <a:off x="366584" y="1692031"/>
          <a:ext cx="11825416" cy="387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図 3">
            <a:extLst>
              <a:ext uri="{FF2B5EF4-FFF2-40B4-BE49-F238E27FC236}">
                <a16:creationId xmlns:a16="http://schemas.microsoft.com/office/drawing/2014/main" id="{87370282-ED33-4531-AA7A-0BD135494A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688" y="4750801"/>
            <a:ext cx="1476375" cy="1905000"/>
          </a:xfrm>
          <a:prstGeom prst="rect">
            <a:avLst/>
          </a:prstGeom>
        </p:spPr>
      </p:pic>
      <p:sp>
        <p:nvSpPr>
          <p:cNvPr id="8" name="テキスト ボックス 7">
            <a:extLst>
              <a:ext uri="{FF2B5EF4-FFF2-40B4-BE49-F238E27FC236}">
                <a16:creationId xmlns:a16="http://schemas.microsoft.com/office/drawing/2014/main" id="{68D933A5-5258-42F6-A41D-A6F8BE7CA583}"/>
              </a:ext>
            </a:extLst>
          </p:cNvPr>
          <p:cNvSpPr txBox="1"/>
          <p:nvPr/>
        </p:nvSpPr>
        <p:spPr>
          <a:xfrm>
            <a:off x="2472250" y="59216"/>
            <a:ext cx="7247497" cy="120032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「養成型」</a:t>
            </a:r>
            <a:endParaRPr kumimoji="1" lang="en-US" altLang="ja-JP" sz="4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５年間のプログラムを提示したうえで採用</a:t>
            </a:r>
          </a:p>
        </p:txBody>
      </p:sp>
      <p:sp>
        <p:nvSpPr>
          <p:cNvPr id="9" name="テキスト ボックス 8">
            <a:extLst>
              <a:ext uri="{FF2B5EF4-FFF2-40B4-BE49-F238E27FC236}">
                <a16:creationId xmlns:a16="http://schemas.microsoft.com/office/drawing/2014/main" id="{AC5CD2C8-04DE-4FCD-8E80-93CCD243D2E5}"/>
              </a:ext>
            </a:extLst>
          </p:cNvPr>
          <p:cNvSpPr txBox="1"/>
          <p:nvPr/>
        </p:nvSpPr>
        <p:spPr>
          <a:xfrm>
            <a:off x="580768" y="1430421"/>
            <a:ext cx="406072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２）汐田総合病院スタート</a:t>
            </a:r>
          </a:p>
        </p:txBody>
      </p:sp>
      <p:sp>
        <p:nvSpPr>
          <p:cNvPr id="10" name="テキスト ボックス 9">
            <a:extLst>
              <a:ext uri="{FF2B5EF4-FFF2-40B4-BE49-F238E27FC236}">
                <a16:creationId xmlns:a16="http://schemas.microsoft.com/office/drawing/2014/main" id="{DFA984BC-6826-49EA-9F86-FFE0F589FFDE}"/>
              </a:ext>
            </a:extLst>
          </p:cNvPr>
          <p:cNvSpPr txBox="1"/>
          <p:nvPr/>
        </p:nvSpPr>
        <p:spPr>
          <a:xfrm>
            <a:off x="3583682" y="5998227"/>
            <a:ext cx="539121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病院に就職から地域に就職へ</a:t>
            </a:r>
          </a:p>
        </p:txBody>
      </p:sp>
    </p:spTree>
    <p:extLst>
      <p:ext uri="{BB962C8B-B14F-4D97-AF65-F5344CB8AC3E}">
        <p14:creationId xmlns:p14="http://schemas.microsoft.com/office/powerpoint/2010/main" val="3034857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87086" y="1694155"/>
            <a:ext cx="11017827" cy="2701635"/>
          </a:xfrm>
        </p:spPr>
        <p:txBody>
          <a:bodyPr>
            <a:noAutofit/>
          </a:bodyPr>
          <a:lstStyle/>
          <a:p>
            <a:pPr marL="0" indent="0" algn="ctr">
              <a:lnSpc>
                <a:spcPct val="150000"/>
              </a:lnSpc>
              <a:buNone/>
            </a:pPr>
            <a:r>
              <a:rPr lang="ja-JP" altLang="en-US" sz="6000" b="1" u="sng" dirty="0">
                <a:solidFill>
                  <a:srgbClr val="0000FF"/>
                </a:solidFill>
              </a:rPr>
              <a:t>多機関連携</a:t>
            </a:r>
            <a:r>
              <a:rPr lang="ja-JP" altLang="en-US" sz="6000" b="1" dirty="0">
                <a:solidFill>
                  <a:srgbClr val="0000FF"/>
                </a:solidFill>
              </a:rPr>
              <a:t>による地域包括ケアの推進力となる看護師育成</a:t>
            </a:r>
          </a:p>
        </p:txBody>
      </p:sp>
      <p:sp>
        <p:nvSpPr>
          <p:cNvPr id="7" name="タイトル 1"/>
          <p:cNvSpPr txBox="1">
            <a:spLocks/>
          </p:cNvSpPr>
          <p:nvPr/>
        </p:nvSpPr>
        <p:spPr>
          <a:xfrm>
            <a:off x="838200" y="365125"/>
            <a:ext cx="10515600" cy="10688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4000" dirty="0"/>
              <a:t>私たちからの討議テーマ提起</a:t>
            </a:r>
            <a:endParaRPr lang="ja-JP" altLang="en-US" sz="3600" b="1" dirty="0">
              <a:solidFill>
                <a:srgbClr val="0000FF"/>
              </a:solidFill>
            </a:endParaRPr>
          </a:p>
        </p:txBody>
      </p:sp>
      <p:pic>
        <p:nvPicPr>
          <p:cNvPr id="9" name="図 8"/>
          <p:cNvPicPr>
            <a:picLocks noChangeAspect="1"/>
          </p:cNvPicPr>
          <p:nvPr/>
        </p:nvPicPr>
        <p:blipFill>
          <a:blip r:embed="rId3"/>
          <a:stretch>
            <a:fillRect/>
          </a:stretch>
        </p:blipFill>
        <p:spPr>
          <a:xfrm>
            <a:off x="1778499" y="4656000"/>
            <a:ext cx="1771897" cy="1743318"/>
          </a:xfrm>
          <a:prstGeom prst="rect">
            <a:avLst/>
          </a:prstGeom>
        </p:spPr>
      </p:pic>
      <p:pic>
        <p:nvPicPr>
          <p:cNvPr id="10" name="図 9"/>
          <p:cNvPicPr>
            <a:picLocks noChangeAspect="1"/>
          </p:cNvPicPr>
          <p:nvPr/>
        </p:nvPicPr>
        <p:blipFill>
          <a:blip r:embed="rId4"/>
          <a:stretch>
            <a:fillRect/>
          </a:stretch>
        </p:blipFill>
        <p:spPr>
          <a:xfrm>
            <a:off x="8314530" y="4760210"/>
            <a:ext cx="2464856" cy="1436107"/>
          </a:xfrm>
          <a:prstGeom prst="rect">
            <a:avLst/>
          </a:prstGeom>
        </p:spPr>
      </p:pic>
      <p:pic>
        <p:nvPicPr>
          <p:cNvPr id="11" name="図 10"/>
          <p:cNvPicPr>
            <a:picLocks noChangeAspect="1"/>
          </p:cNvPicPr>
          <p:nvPr/>
        </p:nvPicPr>
        <p:blipFill>
          <a:blip r:embed="rId5"/>
          <a:stretch>
            <a:fillRect/>
          </a:stretch>
        </p:blipFill>
        <p:spPr>
          <a:xfrm>
            <a:off x="4853095" y="4390086"/>
            <a:ext cx="2158736" cy="2176359"/>
          </a:xfrm>
          <a:prstGeom prst="rect">
            <a:avLst/>
          </a:prstGeom>
        </p:spPr>
      </p:pic>
      <p:sp>
        <p:nvSpPr>
          <p:cNvPr id="13" name="左右矢印 12"/>
          <p:cNvSpPr/>
          <p:nvPr/>
        </p:nvSpPr>
        <p:spPr>
          <a:xfrm>
            <a:off x="3623402" y="5286032"/>
            <a:ext cx="1156686" cy="3844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左右矢印 13"/>
          <p:cNvSpPr/>
          <p:nvPr/>
        </p:nvSpPr>
        <p:spPr>
          <a:xfrm>
            <a:off x="7084837" y="5306509"/>
            <a:ext cx="1156686" cy="38446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24468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281832" y="163884"/>
            <a:ext cx="11220575" cy="6338455"/>
          </a:xfrm>
          <a:prstGeom prst="rect">
            <a:avLst/>
          </a:prstGeom>
        </p:spPr>
      </p:pic>
      <p:sp>
        <p:nvSpPr>
          <p:cNvPr id="5" name="テキスト ボックス 4"/>
          <p:cNvSpPr txBox="1"/>
          <p:nvPr/>
        </p:nvSpPr>
        <p:spPr>
          <a:xfrm>
            <a:off x="7439890" y="6488668"/>
            <a:ext cx="4519186" cy="369332"/>
          </a:xfrm>
          <a:prstGeom prst="rect">
            <a:avLst/>
          </a:prstGeom>
          <a:noFill/>
        </p:spPr>
        <p:txBody>
          <a:bodyPr wrap="none" rtlCol="0">
            <a:spAutoFit/>
          </a:bodyPr>
          <a:lstStyle/>
          <a:p>
            <a:r>
              <a:rPr kumimoji="1" lang="en-US" altLang="ja-JP" dirty="0"/>
              <a:t>2025</a:t>
            </a:r>
            <a:r>
              <a:rPr kumimoji="1" lang="ja-JP" altLang="en-US" dirty="0"/>
              <a:t>年</a:t>
            </a:r>
            <a:r>
              <a:rPr kumimoji="1" lang="en-US" altLang="ja-JP" dirty="0"/>
              <a:t>3</a:t>
            </a:r>
            <a:r>
              <a:rPr kumimoji="1" lang="ja-JP" altLang="en-US" dirty="0"/>
              <a:t>月　事業説明会　県資料より抜粋</a:t>
            </a:r>
          </a:p>
        </p:txBody>
      </p:sp>
    </p:spTree>
    <p:extLst>
      <p:ext uri="{BB962C8B-B14F-4D97-AF65-F5344CB8AC3E}">
        <p14:creationId xmlns:p14="http://schemas.microsoft.com/office/powerpoint/2010/main" val="12224668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463549"/>
            <a:ext cx="8482445" cy="715530"/>
          </a:xfrm>
        </p:spPr>
        <p:txBody>
          <a:bodyPr/>
          <a:lstStyle/>
          <a:p>
            <a:r>
              <a:rPr kumimoji="1" lang="ja-JP" altLang="en-US" dirty="0"/>
              <a:t>かながわ地域看護師養成ガイド</a:t>
            </a:r>
          </a:p>
        </p:txBody>
      </p:sp>
      <p:pic>
        <p:nvPicPr>
          <p:cNvPr id="4" name="コンテンツ プレースホルダー 3"/>
          <p:cNvPicPr>
            <a:picLocks noGrp="1" noChangeAspect="1"/>
          </p:cNvPicPr>
          <p:nvPr>
            <p:ph idx="1"/>
          </p:nvPr>
        </p:nvPicPr>
        <p:blipFill>
          <a:blip r:embed="rId2"/>
          <a:stretch>
            <a:fillRect/>
          </a:stretch>
        </p:blipFill>
        <p:spPr>
          <a:xfrm>
            <a:off x="369515" y="1591504"/>
            <a:ext cx="4063940" cy="4351338"/>
          </a:xfrm>
          <a:prstGeom prst="rect">
            <a:avLst/>
          </a:prstGeom>
        </p:spPr>
      </p:pic>
      <p:pic>
        <p:nvPicPr>
          <p:cNvPr id="6" name="図 5"/>
          <p:cNvPicPr>
            <a:picLocks noChangeAspect="1"/>
          </p:cNvPicPr>
          <p:nvPr/>
        </p:nvPicPr>
        <p:blipFill>
          <a:blip r:embed="rId3"/>
          <a:stretch>
            <a:fillRect/>
          </a:stretch>
        </p:blipFill>
        <p:spPr>
          <a:xfrm>
            <a:off x="4433455" y="1265668"/>
            <a:ext cx="7452963" cy="4677174"/>
          </a:xfrm>
          <a:prstGeom prst="rect">
            <a:avLst/>
          </a:prstGeom>
        </p:spPr>
      </p:pic>
      <p:sp>
        <p:nvSpPr>
          <p:cNvPr id="7" name="正方形/長方形 6"/>
          <p:cNvSpPr/>
          <p:nvPr/>
        </p:nvSpPr>
        <p:spPr>
          <a:xfrm>
            <a:off x="9615284" y="3501735"/>
            <a:ext cx="2271134" cy="5308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a:stretch>
            <a:fillRect/>
          </a:stretch>
        </p:blipFill>
        <p:spPr>
          <a:xfrm>
            <a:off x="9881756" y="0"/>
            <a:ext cx="2150918" cy="2150918"/>
          </a:xfrm>
          <a:prstGeom prst="rect">
            <a:avLst/>
          </a:prstGeom>
        </p:spPr>
      </p:pic>
      <p:sp>
        <p:nvSpPr>
          <p:cNvPr id="10" name="正方形/長方形 9"/>
          <p:cNvSpPr/>
          <p:nvPr/>
        </p:nvSpPr>
        <p:spPr>
          <a:xfrm>
            <a:off x="8261087" y="1808019"/>
            <a:ext cx="1163468" cy="40894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1291936" y="5996798"/>
            <a:ext cx="10515600" cy="715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t>神奈川県病院協会</a:t>
            </a:r>
            <a:r>
              <a:rPr lang="en-US" altLang="ja-JP" dirty="0"/>
              <a:t>HP</a:t>
            </a:r>
            <a:r>
              <a:rPr lang="ja-JP" altLang="en-US" dirty="0"/>
              <a:t>にアクセス　無料！</a:t>
            </a:r>
          </a:p>
        </p:txBody>
      </p:sp>
    </p:spTree>
    <p:extLst>
      <p:ext uri="{BB962C8B-B14F-4D97-AF65-F5344CB8AC3E}">
        <p14:creationId xmlns:p14="http://schemas.microsoft.com/office/powerpoint/2010/main" val="425929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2450" y="250684"/>
            <a:ext cx="10945536" cy="800945"/>
          </a:xfrm>
        </p:spPr>
        <p:txBody>
          <a:bodyPr>
            <a:normAutofit/>
          </a:bodyPr>
          <a:lstStyle/>
          <a:p>
            <a:r>
              <a:rPr kumimoji="1" lang="en-US" altLang="ja-JP" sz="3600" dirty="0"/>
              <a:t>2040</a:t>
            </a:r>
            <a:r>
              <a:rPr kumimoji="1" lang="ja-JP" altLang="en-US" sz="3600" dirty="0"/>
              <a:t>年　</a:t>
            </a:r>
            <a:r>
              <a:rPr kumimoji="1" lang="ja-JP" altLang="en-US" sz="3600" dirty="0">
                <a:solidFill>
                  <a:srgbClr val="FF0000"/>
                </a:solidFill>
              </a:rPr>
              <a:t>変化する</a:t>
            </a:r>
            <a:r>
              <a:rPr kumimoji="1" lang="ja-JP" altLang="en-US" sz="3600" dirty="0"/>
              <a:t>地域包括ケアを実行できる看護師</a:t>
            </a:r>
          </a:p>
        </p:txBody>
      </p:sp>
      <p:graphicFrame>
        <p:nvGraphicFramePr>
          <p:cNvPr id="4" name="表 3"/>
          <p:cNvGraphicFramePr>
            <a:graphicFrameLocks noGrp="1"/>
          </p:cNvGraphicFramePr>
          <p:nvPr>
            <p:extLst>
              <p:ext uri="{D42A27DB-BD31-4B8C-83A1-F6EECF244321}">
                <p14:modId xmlns:p14="http://schemas.microsoft.com/office/powerpoint/2010/main" val="1706507440"/>
              </p:ext>
            </p:extLst>
          </p:nvPr>
        </p:nvGraphicFramePr>
        <p:xfrm>
          <a:off x="481000" y="1996986"/>
          <a:ext cx="8583561" cy="2194560"/>
        </p:xfrm>
        <a:graphic>
          <a:graphicData uri="http://schemas.openxmlformats.org/drawingml/2006/table">
            <a:tbl>
              <a:tblPr firstRow="1" bandRow="1">
                <a:tableStyleId>{5C22544A-7EE6-4342-B048-85BDC9FD1C3A}</a:tableStyleId>
              </a:tblPr>
              <a:tblGrid>
                <a:gridCol w="2314307">
                  <a:extLst>
                    <a:ext uri="{9D8B030D-6E8A-4147-A177-3AD203B41FA5}">
                      <a16:colId xmlns:a16="http://schemas.microsoft.com/office/drawing/2014/main" val="993007023"/>
                    </a:ext>
                  </a:extLst>
                </a:gridCol>
                <a:gridCol w="1559615">
                  <a:extLst>
                    <a:ext uri="{9D8B030D-6E8A-4147-A177-3AD203B41FA5}">
                      <a16:colId xmlns:a16="http://schemas.microsoft.com/office/drawing/2014/main" val="3280974777"/>
                    </a:ext>
                  </a:extLst>
                </a:gridCol>
                <a:gridCol w="1530021">
                  <a:extLst>
                    <a:ext uri="{9D8B030D-6E8A-4147-A177-3AD203B41FA5}">
                      <a16:colId xmlns:a16="http://schemas.microsoft.com/office/drawing/2014/main" val="2463375352"/>
                    </a:ext>
                  </a:extLst>
                </a:gridCol>
                <a:gridCol w="1496290">
                  <a:extLst>
                    <a:ext uri="{9D8B030D-6E8A-4147-A177-3AD203B41FA5}">
                      <a16:colId xmlns:a16="http://schemas.microsoft.com/office/drawing/2014/main" val="1159945456"/>
                    </a:ext>
                  </a:extLst>
                </a:gridCol>
                <a:gridCol w="1683328">
                  <a:extLst>
                    <a:ext uri="{9D8B030D-6E8A-4147-A177-3AD203B41FA5}">
                      <a16:colId xmlns:a16="http://schemas.microsoft.com/office/drawing/2014/main" val="89057264"/>
                    </a:ext>
                  </a:extLst>
                </a:gridCol>
              </a:tblGrid>
              <a:tr h="370840">
                <a:tc>
                  <a:txBody>
                    <a:bodyPr/>
                    <a:lstStyle/>
                    <a:p>
                      <a:endParaRPr kumimoji="1" lang="ja-JP" altLang="en-US" sz="2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2024</a:t>
                      </a:r>
                      <a:r>
                        <a:rPr kumimoji="1" lang="ja-JP" altLang="en-US" sz="2400" dirty="0"/>
                        <a:t>年</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2026</a:t>
                      </a:r>
                      <a:r>
                        <a:rPr kumimoji="1" lang="ja-JP" altLang="en-US" sz="2400" dirty="0"/>
                        <a:t>年</a:t>
                      </a:r>
                    </a:p>
                  </a:txBody>
                  <a:tcPr/>
                </a:tc>
                <a:tc>
                  <a:txBody>
                    <a:bodyPr/>
                    <a:lstStyle/>
                    <a:p>
                      <a:pPr algn="ctr"/>
                      <a:r>
                        <a:rPr kumimoji="1" lang="ja-JP" altLang="en-US" sz="2400" dirty="0"/>
                        <a:t>　</a:t>
                      </a:r>
                      <a:r>
                        <a:rPr kumimoji="1" lang="en-US" altLang="ja-JP" sz="2400" dirty="0"/>
                        <a:t>2032</a:t>
                      </a:r>
                      <a:r>
                        <a:rPr kumimoji="1" lang="ja-JP" altLang="en-US" sz="2400" dirty="0"/>
                        <a:t>年</a:t>
                      </a:r>
                    </a:p>
                  </a:txBody>
                  <a:tcPr/>
                </a:tc>
                <a:tc>
                  <a:txBody>
                    <a:bodyPr/>
                    <a:lstStyle/>
                    <a:p>
                      <a:pPr algn="ctr"/>
                      <a:r>
                        <a:rPr kumimoji="1" lang="en-US" altLang="ja-JP" sz="2400" dirty="0"/>
                        <a:t>2038</a:t>
                      </a:r>
                      <a:r>
                        <a:rPr kumimoji="1" lang="ja-JP" altLang="en-US" sz="2400" dirty="0"/>
                        <a:t>年</a:t>
                      </a:r>
                    </a:p>
                  </a:txBody>
                  <a:tcPr/>
                </a:tc>
                <a:extLst>
                  <a:ext uri="{0D108BD9-81ED-4DB2-BD59-A6C34878D82A}">
                    <a16:rowId xmlns:a16="http://schemas.microsoft.com/office/drawing/2014/main" val="3128990800"/>
                  </a:ext>
                </a:extLst>
              </a:tr>
              <a:tr h="370840">
                <a:tc>
                  <a:txBody>
                    <a:bodyPr/>
                    <a:lstStyle/>
                    <a:p>
                      <a:r>
                        <a:rPr kumimoji="1" lang="ja-JP" altLang="en-US" sz="2400" dirty="0"/>
                        <a:t>診療報酬改定</a:t>
                      </a:r>
                    </a:p>
                  </a:txBody>
                  <a:tcPr anchor="ctr"/>
                </a:tc>
                <a:tc>
                  <a:txBody>
                    <a:bodyPr/>
                    <a:lstStyle/>
                    <a:p>
                      <a:pPr algn="ctr"/>
                      <a:r>
                        <a:rPr kumimoji="1" lang="ja-JP" altLang="en-US" sz="2400" dirty="0"/>
                        <a:t>●</a:t>
                      </a:r>
                      <a:endParaRPr kumimoji="1" lang="en-US" altLang="ja-JP" sz="2400" dirty="0"/>
                    </a:p>
                  </a:txBody>
                  <a:tcPr anchor="ctr"/>
                </a:tc>
                <a:tc>
                  <a:txBody>
                    <a:bodyPr/>
                    <a:lstStyle/>
                    <a:p>
                      <a:pPr algn="ctr"/>
                      <a:r>
                        <a:rPr kumimoji="1" lang="ja-JP" altLang="en-US" sz="2400" dirty="0"/>
                        <a:t>●</a:t>
                      </a:r>
                    </a:p>
                  </a:txBody>
                  <a:tcPr anchor="ctr"/>
                </a:tc>
                <a:tc>
                  <a:txBody>
                    <a:bodyPr/>
                    <a:lstStyle/>
                    <a:p>
                      <a:pPr algn="ctr"/>
                      <a:r>
                        <a:rPr kumimoji="1" lang="ja-JP" altLang="en-US" sz="2400" dirty="0"/>
                        <a:t>●</a:t>
                      </a:r>
                    </a:p>
                  </a:txBody>
                  <a:tcPr anchor="ctr"/>
                </a:tc>
                <a:tc>
                  <a:txBody>
                    <a:bodyPr/>
                    <a:lstStyle/>
                    <a:p>
                      <a:pPr algn="ctr"/>
                      <a:r>
                        <a:rPr kumimoji="1" lang="ja-JP" altLang="en-US" sz="2400" dirty="0"/>
                        <a:t>●</a:t>
                      </a:r>
                    </a:p>
                  </a:txBody>
                  <a:tcPr anchor="ctr"/>
                </a:tc>
                <a:extLst>
                  <a:ext uri="{0D108BD9-81ED-4DB2-BD59-A6C34878D82A}">
                    <a16:rowId xmlns:a16="http://schemas.microsoft.com/office/drawing/2014/main" val="2777938133"/>
                  </a:ext>
                </a:extLst>
              </a:tr>
              <a:tr h="370840">
                <a:tc>
                  <a:txBody>
                    <a:bodyPr/>
                    <a:lstStyle/>
                    <a:p>
                      <a:r>
                        <a:rPr kumimoji="1" lang="ja-JP" altLang="en-US" sz="2400" dirty="0"/>
                        <a:t>介護報酬改定</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extLst>
                  <a:ext uri="{0D108BD9-81ED-4DB2-BD59-A6C34878D82A}">
                    <a16:rowId xmlns:a16="http://schemas.microsoft.com/office/drawing/2014/main" val="167139275"/>
                  </a:ext>
                </a:extLst>
              </a:tr>
              <a:tr h="370840">
                <a:tc>
                  <a:txBody>
                    <a:bodyPr/>
                    <a:lstStyle/>
                    <a:p>
                      <a:r>
                        <a:rPr lang="ja-JP" altLang="en-US" sz="2400" dirty="0"/>
                        <a:t>障害福祉サービス報酬改定</a:t>
                      </a: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dirty="0"/>
                        <a:t>●</a:t>
                      </a:r>
                    </a:p>
                  </a:txBody>
                  <a:tcPr anchor="ctr"/>
                </a:tc>
                <a:extLst>
                  <a:ext uri="{0D108BD9-81ED-4DB2-BD59-A6C34878D82A}">
                    <a16:rowId xmlns:a16="http://schemas.microsoft.com/office/drawing/2014/main" val="2286357332"/>
                  </a:ext>
                </a:extLst>
              </a:tr>
            </a:tbl>
          </a:graphicData>
        </a:graphic>
      </p:graphicFrame>
      <p:sp>
        <p:nvSpPr>
          <p:cNvPr id="5" name="正方形/長方形 4"/>
          <p:cNvSpPr/>
          <p:nvPr/>
        </p:nvSpPr>
        <p:spPr>
          <a:xfrm>
            <a:off x="481000" y="4255600"/>
            <a:ext cx="11388437" cy="1754326"/>
          </a:xfrm>
          <a:prstGeom prst="rect">
            <a:avLst/>
          </a:prstGeom>
        </p:spPr>
        <p:txBody>
          <a:bodyPr wrap="square">
            <a:spAutoFit/>
          </a:bodyPr>
          <a:lstStyle/>
          <a:p>
            <a:pPr algn="ctr" fontAlgn="t"/>
            <a:r>
              <a:rPr lang="ja-JP" altLang="ja-JP" sz="3600" b="1" dirty="0"/>
              <a:t>高齢化・人口減少に対応した「地域包括ケア」の強化</a:t>
            </a:r>
            <a:endParaRPr lang="ja-JP" altLang="ja-JP" sz="3600" dirty="0"/>
          </a:p>
          <a:p>
            <a:pPr algn="ctr"/>
            <a:r>
              <a:rPr lang="ja-JP" altLang="en-US" sz="3600" dirty="0"/>
              <a:t>超高齢化</a:t>
            </a:r>
            <a:r>
              <a:rPr lang="ja-JP" altLang="ja-JP" sz="3600" dirty="0"/>
              <a:t>医療・介護の</a:t>
            </a:r>
            <a:r>
              <a:rPr lang="ja-JP" altLang="en-US" sz="3600" dirty="0"/>
              <a:t>需要の増大</a:t>
            </a:r>
            <a:endParaRPr lang="en-US" altLang="ja-JP" sz="3600" dirty="0"/>
          </a:p>
          <a:p>
            <a:pPr algn="ctr"/>
            <a:r>
              <a:rPr lang="ja-JP" altLang="en-US" sz="3600" dirty="0"/>
              <a:t>高齢者の医療需要の中身が大きく変わる</a:t>
            </a:r>
          </a:p>
        </p:txBody>
      </p:sp>
      <p:sp>
        <p:nvSpPr>
          <p:cNvPr id="7" name="二等辺三角形 6"/>
          <p:cNvSpPr/>
          <p:nvPr/>
        </p:nvSpPr>
        <p:spPr>
          <a:xfrm flipV="1">
            <a:off x="4094018" y="1714722"/>
            <a:ext cx="581891" cy="436418"/>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3126957" y="1172441"/>
            <a:ext cx="2878280" cy="646331"/>
          </a:xfrm>
          <a:prstGeom prst="rect">
            <a:avLst/>
          </a:prstGeom>
          <a:noFill/>
        </p:spPr>
        <p:txBody>
          <a:bodyPr wrap="square" rtlCol="0">
            <a:spAutoFit/>
          </a:bodyPr>
          <a:lstStyle/>
          <a:p>
            <a:r>
              <a:rPr kumimoji="1" lang="ja-JP" altLang="en-US" sz="3600" dirty="0"/>
              <a:t>現在</a:t>
            </a:r>
            <a:r>
              <a:rPr kumimoji="1" lang="en-US" altLang="ja-JP" sz="3600" dirty="0"/>
              <a:t>2025</a:t>
            </a:r>
            <a:r>
              <a:rPr kumimoji="1" lang="ja-JP" altLang="en-US" sz="3600" dirty="0"/>
              <a:t>年</a:t>
            </a:r>
          </a:p>
        </p:txBody>
      </p:sp>
      <p:sp>
        <p:nvSpPr>
          <p:cNvPr id="9" name="テキスト ボックス 8"/>
          <p:cNvSpPr txBox="1"/>
          <p:nvPr/>
        </p:nvSpPr>
        <p:spPr>
          <a:xfrm flipH="1">
            <a:off x="0" y="6138035"/>
            <a:ext cx="12192000" cy="646331"/>
          </a:xfrm>
          <a:prstGeom prst="rect">
            <a:avLst/>
          </a:prstGeom>
          <a:solidFill>
            <a:schemeClr val="accent4">
              <a:lumMod val="60000"/>
              <a:lumOff val="40000"/>
            </a:schemeClr>
          </a:solidFill>
        </p:spPr>
        <p:txBody>
          <a:bodyPr wrap="square" rtlCol="0">
            <a:spAutoFit/>
          </a:bodyPr>
          <a:lstStyle/>
          <a:p>
            <a:pPr algn="ctr"/>
            <a:r>
              <a:rPr kumimoji="1" lang="ja-JP" altLang="en-US" sz="3600" dirty="0"/>
              <a:t>地域の人々が安心して医療・看護・介護を受けられる未来</a:t>
            </a:r>
          </a:p>
        </p:txBody>
      </p:sp>
      <p:sp>
        <p:nvSpPr>
          <p:cNvPr id="10" name="右矢印 9"/>
          <p:cNvSpPr/>
          <p:nvPr/>
        </p:nvSpPr>
        <p:spPr>
          <a:xfrm>
            <a:off x="8441107" y="2982891"/>
            <a:ext cx="831272" cy="6650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9285282" y="2585916"/>
            <a:ext cx="2516695" cy="1637657"/>
          </a:xfrm>
          <a:prstGeom prst="rect">
            <a:avLst/>
          </a:prstGeom>
        </p:spPr>
      </p:pic>
      <p:sp>
        <p:nvSpPr>
          <p:cNvPr id="13" name="テキスト ボックス 12"/>
          <p:cNvSpPr txBox="1"/>
          <p:nvPr/>
        </p:nvSpPr>
        <p:spPr>
          <a:xfrm>
            <a:off x="9804253" y="1901877"/>
            <a:ext cx="184731" cy="646331"/>
          </a:xfrm>
          <a:prstGeom prst="rect">
            <a:avLst/>
          </a:prstGeom>
          <a:solidFill>
            <a:schemeClr val="bg1"/>
          </a:solidFill>
        </p:spPr>
        <p:txBody>
          <a:bodyPr wrap="none" rtlCol="0">
            <a:spAutoFit/>
          </a:bodyPr>
          <a:lstStyle/>
          <a:p>
            <a:endParaRPr kumimoji="1" lang="ja-JP" altLang="en-US" sz="3600" dirty="0"/>
          </a:p>
        </p:txBody>
      </p:sp>
      <p:sp>
        <p:nvSpPr>
          <p:cNvPr id="11" name="テキスト ボックス 10"/>
          <p:cNvSpPr txBox="1"/>
          <p:nvPr/>
        </p:nvSpPr>
        <p:spPr>
          <a:xfrm>
            <a:off x="9707502" y="1163982"/>
            <a:ext cx="1672253" cy="646331"/>
          </a:xfrm>
          <a:prstGeom prst="rect">
            <a:avLst/>
          </a:prstGeom>
          <a:solidFill>
            <a:schemeClr val="bg1"/>
          </a:solidFill>
        </p:spPr>
        <p:txBody>
          <a:bodyPr wrap="none" rtlCol="0">
            <a:spAutoFit/>
          </a:bodyPr>
          <a:lstStyle/>
          <a:p>
            <a:r>
              <a:rPr kumimoji="1" lang="en-US" altLang="ja-JP" sz="3600" dirty="0"/>
              <a:t>2040</a:t>
            </a:r>
            <a:r>
              <a:rPr kumimoji="1" lang="ja-JP" altLang="en-US" sz="3600" dirty="0"/>
              <a:t>年</a:t>
            </a:r>
          </a:p>
        </p:txBody>
      </p:sp>
      <p:cxnSp>
        <p:nvCxnSpPr>
          <p:cNvPr id="15" name="直線コネクタ 14"/>
          <p:cNvCxnSpPr/>
          <p:nvPr/>
        </p:nvCxnSpPr>
        <p:spPr>
          <a:xfrm>
            <a:off x="5829300" y="1487146"/>
            <a:ext cx="3626427" cy="0"/>
          </a:xfrm>
          <a:prstGeom prst="line">
            <a:avLst/>
          </a:prstGeom>
          <a:ln w="57150">
            <a:prstDash val="sysDot"/>
          </a:ln>
        </p:spPr>
        <p:style>
          <a:lnRef idx="1">
            <a:schemeClr val="dk1"/>
          </a:lnRef>
          <a:fillRef idx="0">
            <a:schemeClr val="dk1"/>
          </a:fillRef>
          <a:effectRef idx="0">
            <a:schemeClr val="dk1"/>
          </a:effectRef>
          <a:fontRef idx="minor">
            <a:schemeClr val="tx1"/>
          </a:fontRef>
        </p:style>
      </p:cxnSp>
      <p:sp>
        <p:nvSpPr>
          <p:cNvPr id="16" name="正方形/長方形 15"/>
          <p:cNvSpPr/>
          <p:nvPr/>
        </p:nvSpPr>
        <p:spPr>
          <a:xfrm>
            <a:off x="6859966" y="1236484"/>
            <a:ext cx="1518208" cy="549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rgbClr val="FF0000"/>
                </a:solidFill>
              </a:rPr>
              <a:t>15</a:t>
            </a:r>
            <a:r>
              <a:rPr lang="ja-JP" altLang="en-US" sz="3600" dirty="0">
                <a:solidFill>
                  <a:srgbClr val="FF0000"/>
                </a:solidFill>
              </a:rPr>
              <a:t>年</a:t>
            </a:r>
          </a:p>
        </p:txBody>
      </p:sp>
    </p:spTree>
    <p:extLst>
      <p:ext uri="{BB962C8B-B14F-4D97-AF65-F5344CB8AC3E}">
        <p14:creationId xmlns:p14="http://schemas.microsoft.com/office/powerpoint/2010/main" val="263516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a:stretch>
            <a:fillRect/>
          </a:stretch>
        </p:blipFill>
        <p:spPr>
          <a:xfrm>
            <a:off x="411028" y="306371"/>
            <a:ext cx="11532715" cy="6551629"/>
          </a:xfrm>
          <a:prstGeom prst="rect">
            <a:avLst/>
          </a:prstGeom>
        </p:spPr>
      </p:pic>
    </p:spTree>
    <p:extLst>
      <p:ext uri="{BB962C8B-B14F-4D97-AF65-F5344CB8AC3E}">
        <p14:creationId xmlns:p14="http://schemas.microsoft.com/office/powerpoint/2010/main" val="3580716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260753" y="160257"/>
            <a:ext cx="11588740" cy="6579717"/>
          </a:xfrm>
          <a:prstGeom prst="rect">
            <a:avLst/>
          </a:prstGeom>
        </p:spPr>
      </p:pic>
    </p:spTree>
    <p:extLst>
      <p:ext uri="{BB962C8B-B14F-4D97-AF65-F5344CB8AC3E}">
        <p14:creationId xmlns:p14="http://schemas.microsoft.com/office/powerpoint/2010/main" val="376009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864193" y="-12865"/>
            <a:ext cx="9625263" cy="6870865"/>
          </a:xfrm>
          <a:prstGeom prst="rect">
            <a:avLst/>
          </a:prstGeom>
        </p:spPr>
      </p:pic>
      <p:sp>
        <p:nvSpPr>
          <p:cNvPr id="5" name="テキスト ボックス 4"/>
          <p:cNvSpPr txBox="1"/>
          <p:nvPr/>
        </p:nvSpPr>
        <p:spPr>
          <a:xfrm>
            <a:off x="3890491" y="1855589"/>
            <a:ext cx="954107"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相模原</a:t>
            </a:r>
          </a:p>
        </p:txBody>
      </p:sp>
      <p:sp>
        <p:nvSpPr>
          <p:cNvPr id="7" name="テキスト ボックス 6"/>
          <p:cNvSpPr txBox="1"/>
          <p:nvPr/>
        </p:nvSpPr>
        <p:spPr>
          <a:xfrm>
            <a:off x="3376657" y="5030429"/>
            <a:ext cx="102766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県　西</a:t>
            </a:r>
          </a:p>
        </p:txBody>
      </p:sp>
      <p:sp>
        <p:nvSpPr>
          <p:cNvPr id="8" name="テキスト ボックス 7"/>
          <p:cNvSpPr txBox="1"/>
          <p:nvPr/>
        </p:nvSpPr>
        <p:spPr>
          <a:xfrm>
            <a:off x="4549334" y="3833669"/>
            <a:ext cx="1210588" cy="400110"/>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湘南西部</a:t>
            </a:r>
          </a:p>
        </p:txBody>
      </p:sp>
      <p:sp>
        <p:nvSpPr>
          <p:cNvPr id="10" name="テキスト ボックス 9"/>
          <p:cNvSpPr txBox="1"/>
          <p:nvPr/>
        </p:nvSpPr>
        <p:spPr>
          <a:xfrm>
            <a:off x="5759922" y="3022458"/>
            <a:ext cx="867545"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県　央</a:t>
            </a:r>
          </a:p>
        </p:txBody>
      </p:sp>
      <p:sp>
        <p:nvSpPr>
          <p:cNvPr id="11" name="テキスト ボックス 10"/>
          <p:cNvSpPr txBox="1"/>
          <p:nvPr/>
        </p:nvSpPr>
        <p:spPr>
          <a:xfrm>
            <a:off x="6251401" y="4428831"/>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湘南東部</a:t>
            </a:r>
          </a:p>
        </p:txBody>
      </p:sp>
      <p:sp>
        <p:nvSpPr>
          <p:cNvPr id="13" name="テキスト ボックス 12"/>
          <p:cNvSpPr txBox="1"/>
          <p:nvPr/>
        </p:nvSpPr>
        <p:spPr>
          <a:xfrm>
            <a:off x="8598361" y="5332001"/>
            <a:ext cx="1595309"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横須賀・三浦</a:t>
            </a:r>
          </a:p>
        </p:txBody>
      </p:sp>
      <p:sp>
        <p:nvSpPr>
          <p:cNvPr id="14" name="テキスト ボックス 13"/>
          <p:cNvSpPr txBox="1"/>
          <p:nvPr/>
        </p:nvSpPr>
        <p:spPr>
          <a:xfrm>
            <a:off x="8164588" y="926858"/>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川崎北部</a:t>
            </a:r>
          </a:p>
        </p:txBody>
      </p:sp>
      <p:sp>
        <p:nvSpPr>
          <p:cNvPr id="15" name="テキスト ボックス 14"/>
          <p:cNvSpPr txBox="1"/>
          <p:nvPr/>
        </p:nvSpPr>
        <p:spPr>
          <a:xfrm>
            <a:off x="9192887" y="1655534"/>
            <a:ext cx="1210588"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川崎南部</a:t>
            </a:r>
          </a:p>
        </p:txBody>
      </p:sp>
      <p:sp>
        <p:nvSpPr>
          <p:cNvPr id="16" name="テキスト ボックス 15"/>
          <p:cNvSpPr txBox="1"/>
          <p:nvPr/>
        </p:nvSpPr>
        <p:spPr>
          <a:xfrm>
            <a:off x="7651241" y="2510578"/>
            <a:ext cx="867545" cy="400110"/>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横　浜</a:t>
            </a:r>
          </a:p>
        </p:txBody>
      </p:sp>
      <p:sp>
        <p:nvSpPr>
          <p:cNvPr id="19" name="楕円 18"/>
          <p:cNvSpPr/>
          <p:nvPr/>
        </p:nvSpPr>
        <p:spPr>
          <a:xfrm>
            <a:off x="7874732" y="4990156"/>
            <a:ext cx="1790299" cy="1790299"/>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楕円 19"/>
          <p:cNvSpPr/>
          <p:nvPr/>
        </p:nvSpPr>
        <p:spPr>
          <a:xfrm>
            <a:off x="4326808" y="3422568"/>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楕円 20"/>
          <p:cNvSpPr/>
          <p:nvPr/>
        </p:nvSpPr>
        <p:spPr>
          <a:xfrm>
            <a:off x="8045112" y="993908"/>
            <a:ext cx="906230" cy="897165"/>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2" name="楕円 21"/>
          <p:cNvSpPr/>
          <p:nvPr/>
        </p:nvSpPr>
        <p:spPr>
          <a:xfrm>
            <a:off x="4844598" y="2354966"/>
            <a:ext cx="1008398" cy="912258"/>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3" name="楕円 22"/>
          <p:cNvSpPr/>
          <p:nvPr/>
        </p:nvSpPr>
        <p:spPr>
          <a:xfrm>
            <a:off x="2964129" y="3975705"/>
            <a:ext cx="1080264" cy="1014451"/>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正方形/長方形 23"/>
          <p:cNvSpPr/>
          <p:nvPr/>
        </p:nvSpPr>
        <p:spPr>
          <a:xfrm>
            <a:off x="1381992" y="135583"/>
            <a:ext cx="7109639" cy="52322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2019</a:t>
            </a:r>
            <a:r>
              <a:rPr kumimoji="1" lang="ja-JP" altLang="en-US" sz="2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年実態調査　看護職員の充足状況　　</a:t>
            </a:r>
            <a:endParaRPr kumimoji="1" lang="ja-JP" altLang="en-US" sz="2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楕円 24"/>
          <p:cNvSpPr/>
          <p:nvPr/>
        </p:nvSpPr>
        <p:spPr>
          <a:xfrm>
            <a:off x="10366777" y="3614435"/>
            <a:ext cx="405094" cy="419289"/>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p:cNvSpPr/>
          <p:nvPr/>
        </p:nvSpPr>
        <p:spPr>
          <a:xfrm>
            <a:off x="9580903" y="4005811"/>
            <a:ext cx="2262158" cy="646331"/>
          </a:xfrm>
          <a:prstGeom prst="rect">
            <a:avLst/>
          </a:prstGeom>
        </p:spPr>
        <p:txBody>
          <a:bodyPr wrap="none">
            <a:spAutoFit/>
          </a:bodyPr>
          <a:lstStyle/>
          <a:p>
            <a:r>
              <a:rPr lang="ja-JP" altLang="en-US" dirty="0"/>
              <a:t>看護職員の充足が</a:t>
            </a:r>
            <a:endParaRPr lang="en-US" altLang="ja-JP" dirty="0"/>
          </a:p>
          <a:p>
            <a:r>
              <a:rPr lang="ja-JP" altLang="en-US" dirty="0"/>
              <a:t>不足だと感じる回答</a:t>
            </a:r>
          </a:p>
        </p:txBody>
      </p:sp>
      <p:sp>
        <p:nvSpPr>
          <p:cNvPr id="3" name="正方形/長方形 2"/>
          <p:cNvSpPr/>
          <p:nvPr/>
        </p:nvSpPr>
        <p:spPr>
          <a:xfrm>
            <a:off x="0" y="5934754"/>
            <a:ext cx="12192000" cy="923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ja-JP" sz="3600" b="1" dirty="0">
                <a:solidFill>
                  <a:prstClr val="black"/>
                </a:solidFill>
              </a:rPr>
              <a:t>70</a:t>
            </a:r>
            <a:r>
              <a:rPr lang="ja-JP" altLang="en-US" sz="3600" b="1" dirty="0">
                <a:solidFill>
                  <a:prstClr val="black"/>
                </a:solidFill>
              </a:rPr>
              <a:t>％超で不足感　急性期病院＞慢性期病院の傾向</a:t>
            </a:r>
            <a:endParaRPr lang="ja-JP" altLang="en-US" sz="3600" dirty="0">
              <a:solidFill>
                <a:prstClr val="black"/>
              </a:solidFill>
            </a:endParaRPr>
          </a:p>
        </p:txBody>
      </p:sp>
    </p:spTree>
    <p:extLst>
      <p:ext uri="{BB962C8B-B14F-4D97-AF65-F5344CB8AC3E}">
        <p14:creationId xmlns:p14="http://schemas.microsoft.com/office/powerpoint/2010/main" val="567401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stretch>
            <a:fillRect/>
          </a:stretch>
        </p:blipFill>
        <p:spPr>
          <a:xfrm>
            <a:off x="1146608" y="157420"/>
            <a:ext cx="9625263" cy="6870865"/>
          </a:xfrm>
          <a:prstGeom prst="rect">
            <a:avLst/>
          </a:prstGeom>
        </p:spPr>
      </p:pic>
      <p:sp>
        <p:nvSpPr>
          <p:cNvPr id="5" name="テキスト ボックス 4"/>
          <p:cNvSpPr txBox="1"/>
          <p:nvPr/>
        </p:nvSpPr>
        <p:spPr>
          <a:xfrm>
            <a:off x="3855003" y="1513551"/>
            <a:ext cx="954107"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相模原</a:t>
            </a:r>
          </a:p>
        </p:txBody>
      </p:sp>
      <p:sp>
        <p:nvSpPr>
          <p:cNvPr id="7" name="テキスト ボックス 6"/>
          <p:cNvSpPr txBox="1"/>
          <p:nvPr/>
        </p:nvSpPr>
        <p:spPr>
          <a:xfrm>
            <a:off x="3274008" y="4600804"/>
            <a:ext cx="1027667" cy="400110"/>
          </a:xfrm>
          <a:prstGeom prst="rect">
            <a:avLst/>
          </a:prstGeom>
          <a:solidFill>
            <a:srgbClr val="92D050"/>
          </a:solidFill>
        </p:spPr>
        <p:txBody>
          <a:bodyPr wrap="square" rtlCol="0">
            <a:spAutoFit/>
          </a:bodyPr>
          <a:lstStyle/>
          <a:p>
            <a:pPr algn="ctr"/>
            <a:r>
              <a:rPr kumimoji="1" lang="ja-JP" altLang="en-US" sz="2000" dirty="0">
                <a:latin typeface="ＭＳ Ｐゴシック" panose="020B0600070205080204" pitchFamily="50" charset="-128"/>
                <a:ea typeface="ＭＳ Ｐゴシック" panose="020B0600070205080204" pitchFamily="50" charset="-128"/>
              </a:rPr>
              <a:t>県　西</a:t>
            </a:r>
          </a:p>
        </p:txBody>
      </p:sp>
      <p:sp>
        <p:nvSpPr>
          <p:cNvPr id="8" name="テキスト ボックス 7"/>
          <p:cNvSpPr txBox="1"/>
          <p:nvPr/>
        </p:nvSpPr>
        <p:spPr>
          <a:xfrm>
            <a:off x="4809110" y="3833669"/>
            <a:ext cx="1210588" cy="400110"/>
          </a:xfrm>
          <a:prstGeom prst="rect">
            <a:avLst/>
          </a:prstGeom>
          <a:solidFill>
            <a:schemeClr val="accent4">
              <a:lumMod val="60000"/>
              <a:lumOff val="40000"/>
            </a:schemeClr>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湘南西部</a:t>
            </a:r>
          </a:p>
        </p:txBody>
      </p:sp>
      <p:sp>
        <p:nvSpPr>
          <p:cNvPr id="10" name="テキスト ボックス 9"/>
          <p:cNvSpPr txBox="1"/>
          <p:nvPr/>
        </p:nvSpPr>
        <p:spPr>
          <a:xfrm>
            <a:off x="5414404" y="269263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県　央</a:t>
            </a:r>
          </a:p>
        </p:txBody>
      </p:sp>
      <p:sp>
        <p:nvSpPr>
          <p:cNvPr id="11" name="テキスト ボックス 10"/>
          <p:cNvSpPr txBox="1"/>
          <p:nvPr/>
        </p:nvSpPr>
        <p:spPr>
          <a:xfrm>
            <a:off x="6485881" y="4033724"/>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湘南東部</a:t>
            </a:r>
          </a:p>
        </p:txBody>
      </p:sp>
      <p:sp>
        <p:nvSpPr>
          <p:cNvPr id="13" name="テキスト ボックス 12"/>
          <p:cNvSpPr txBox="1"/>
          <p:nvPr/>
        </p:nvSpPr>
        <p:spPr>
          <a:xfrm>
            <a:off x="8489503" y="4912611"/>
            <a:ext cx="1595309"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横須賀・三浦</a:t>
            </a:r>
          </a:p>
        </p:txBody>
      </p:sp>
      <p:sp>
        <p:nvSpPr>
          <p:cNvPr id="14" name="テキスト ボックス 13"/>
          <p:cNvSpPr txBox="1"/>
          <p:nvPr/>
        </p:nvSpPr>
        <p:spPr>
          <a:xfrm>
            <a:off x="7878808" y="555896"/>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川崎北部</a:t>
            </a:r>
          </a:p>
        </p:txBody>
      </p:sp>
      <p:sp>
        <p:nvSpPr>
          <p:cNvPr id="15" name="テキスト ボックス 14"/>
          <p:cNvSpPr txBox="1"/>
          <p:nvPr/>
        </p:nvSpPr>
        <p:spPr>
          <a:xfrm>
            <a:off x="9089396" y="1331059"/>
            <a:ext cx="1210588"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川崎南部</a:t>
            </a:r>
          </a:p>
        </p:txBody>
      </p:sp>
      <p:sp>
        <p:nvSpPr>
          <p:cNvPr id="16" name="テキスト ボックス 15"/>
          <p:cNvSpPr txBox="1"/>
          <p:nvPr/>
        </p:nvSpPr>
        <p:spPr>
          <a:xfrm>
            <a:off x="7696469" y="2101447"/>
            <a:ext cx="867545" cy="400110"/>
          </a:xfrm>
          <a:prstGeom prst="rect">
            <a:avLst/>
          </a:prstGeom>
          <a:solidFill>
            <a:srgbClr val="92D050"/>
          </a:solidFill>
        </p:spPr>
        <p:txBody>
          <a:bodyPr wrap="none" rtlCol="0">
            <a:spAutoFit/>
          </a:bodyPr>
          <a:lstStyle/>
          <a:p>
            <a:r>
              <a:rPr kumimoji="1" lang="ja-JP" altLang="en-US" sz="2000" dirty="0">
                <a:latin typeface="ＭＳ Ｐゴシック" panose="020B0600070205080204" pitchFamily="50" charset="-128"/>
                <a:ea typeface="ＭＳ Ｐゴシック" panose="020B0600070205080204" pitchFamily="50" charset="-128"/>
              </a:rPr>
              <a:t>横　浜</a:t>
            </a:r>
          </a:p>
        </p:txBody>
      </p:sp>
      <p:sp>
        <p:nvSpPr>
          <p:cNvPr id="19" name="楕円 18"/>
          <p:cNvSpPr/>
          <p:nvPr/>
        </p:nvSpPr>
        <p:spPr>
          <a:xfrm>
            <a:off x="8134508" y="4990156"/>
            <a:ext cx="1790299" cy="1790299"/>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a:off x="4586584" y="3422568"/>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p:cNvSpPr/>
          <p:nvPr/>
        </p:nvSpPr>
        <p:spPr>
          <a:xfrm>
            <a:off x="8304888" y="993908"/>
            <a:ext cx="906230" cy="897165"/>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p:cNvSpPr/>
          <p:nvPr/>
        </p:nvSpPr>
        <p:spPr>
          <a:xfrm>
            <a:off x="7626042" y="2527003"/>
            <a:ext cx="1008398" cy="91225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019805" y="157420"/>
            <a:ext cx="7109639" cy="523220"/>
          </a:xfrm>
          <a:prstGeom prst="rect">
            <a:avLst/>
          </a:prstGeom>
          <a:solidFill>
            <a:schemeClr val="bg1"/>
          </a:solidFill>
        </p:spPr>
        <p:txBody>
          <a:bodyPr wrap="none">
            <a:spAutoFit/>
          </a:bodyPr>
          <a:lstStyle/>
          <a:p>
            <a:r>
              <a:rPr lang="en-US" altLang="ja-JP" sz="2800" b="1" dirty="0">
                <a:solidFill>
                  <a:prstClr val="black"/>
                </a:solidFill>
              </a:rPr>
              <a:t>2019</a:t>
            </a:r>
            <a:r>
              <a:rPr lang="ja-JP" altLang="en-US" sz="2800" b="1" dirty="0">
                <a:solidFill>
                  <a:prstClr val="black"/>
                </a:solidFill>
              </a:rPr>
              <a:t>年実態調査</a:t>
            </a:r>
            <a:r>
              <a:rPr lang="ja-JP" altLang="en-US" sz="2800" b="1" dirty="0"/>
              <a:t>　看護職員の採用困難感　</a:t>
            </a:r>
            <a:endParaRPr lang="ja-JP" altLang="en-US" sz="2800" dirty="0"/>
          </a:p>
        </p:txBody>
      </p:sp>
      <p:sp>
        <p:nvSpPr>
          <p:cNvPr id="25" name="楕円 24"/>
          <p:cNvSpPr/>
          <p:nvPr/>
        </p:nvSpPr>
        <p:spPr>
          <a:xfrm>
            <a:off x="1943941" y="3504000"/>
            <a:ext cx="1632754" cy="1567588"/>
          </a:xfrm>
          <a:prstGeom prst="ellipse">
            <a:avLst/>
          </a:prstGeom>
          <a:solidFill>
            <a:srgbClr val="FF0000">
              <a:alpha val="3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p:cNvSpPr/>
          <p:nvPr/>
        </p:nvSpPr>
        <p:spPr>
          <a:xfrm>
            <a:off x="10366777" y="3614435"/>
            <a:ext cx="405094" cy="419289"/>
          </a:xfrm>
          <a:prstGeom prst="ellipse">
            <a:avLst/>
          </a:prstGeom>
          <a:solidFill>
            <a:srgbClr val="FF0000">
              <a:alpha val="31765"/>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正方形/長方形 25"/>
          <p:cNvSpPr/>
          <p:nvPr/>
        </p:nvSpPr>
        <p:spPr>
          <a:xfrm>
            <a:off x="9580903" y="4005811"/>
            <a:ext cx="2262158" cy="646331"/>
          </a:xfrm>
          <a:prstGeom prst="rect">
            <a:avLst/>
          </a:prstGeom>
        </p:spPr>
        <p:txBody>
          <a:bodyPr wrap="none">
            <a:spAutoFit/>
          </a:bodyPr>
          <a:lstStyle/>
          <a:p>
            <a:r>
              <a:rPr lang="ja-JP" altLang="en-US" dirty="0"/>
              <a:t>看護職員の採用困難</a:t>
            </a:r>
            <a:endParaRPr lang="en-US" altLang="ja-JP" dirty="0"/>
          </a:p>
          <a:p>
            <a:r>
              <a:rPr lang="ja-JP" altLang="en-US" dirty="0"/>
              <a:t>を感じる回答</a:t>
            </a:r>
          </a:p>
        </p:txBody>
      </p:sp>
      <p:sp>
        <p:nvSpPr>
          <p:cNvPr id="27" name="正方形/長方形 26"/>
          <p:cNvSpPr/>
          <p:nvPr/>
        </p:nvSpPr>
        <p:spPr>
          <a:xfrm>
            <a:off x="0" y="5811238"/>
            <a:ext cx="12192000" cy="1046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ja-JP" altLang="en-US" sz="3600" b="1" dirty="0">
                <a:solidFill>
                  <a:prstClr val="black"/>
                </a:solidFill>
              </a:rPr>
              <a:t>県西・横須賀三浦で特に強く、慢性期病院ほど困難が強い</a:t>
            </a:r>
          </a:p>
        </p:txBody>
      </p:sp>
    </p:spTree>
    <p:extLst>
      <p:ext uri="{BB962C8B-B14F-4D97-AF65-F5344CB8AC3E}">
        <p14:creationId xmlns:p14="http://schemas.microsoft.com/office/powerpoint/2010/main" val="2524038904"/>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SegoeUIの最強コンビネーション">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メイリオ+SegoeUIの最強コンビネーション">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18950</TotalTime>
  <Words>4647</Words>
  <Application>Microsoft Office PowerPoint</Application>
  <PresentationFormat>ワイド画面</PresentationFormat>
  <Paragraphs>504</Paragraphs>
  <Slides>45</Slides>
  <Notes>22</Notes>
  <HiddenSlides>5</HiddenSlides>
  <MMClips>0</MMClips>
  <ScaleCrop>false</ScaleCrop>
  <HeadingPairs>
    <vt:vector size="6" baseType="variant">
      <vt:variant>
        <vt:lpstr>使用されているフォント</vt:lpstr>
      </vt:variant>
      <vt:variant>
        <vt:i4>15</vt:i4>
      </vt:variant>
      <vt:variant>
        <vt:lpstr>テーマ</vt:lpstr>
      </vt:variant>
      <vt:variant>
        <vt:i4>7</vt:i4>
      </vt:variant>
      <vt:variant>
        <vt:lpstr>スライド タイトル</vt:lpstr>
      </vt:variant>
      <vt:variant>
        <vt:i4>45</vt:i4>
      </vt:variant>
    </vt:vector>
  </HeadingPairs>
  <TitlesOfParts>
    <vt:vector size="67" baseType="lpstr">
      <vt:lpstr>BIZ UDPゴシック</vt:lpstr>
      <vt:lpstr>HGP創英角ｺﾞｼｯｸUB</vt:lpstr>
      <vt:lpstr>HGS創英ﾌﾟﾚｾﾞﾝｽEB</vt:lpstr>
      <vt:lpstr>HG丸ｺﾞｼｯｸM-PRO</vt:lpstr>
      <vt:lpstr>Meiryo UI</vt:lpstr>
      <vt:lpstr>ＭＳ Ｐゴシック</vt:lpstr>
      <vt:lpstr>ＭＳ Ｐ明朝</vt:lpstr>
      <vt:lpstr>ＭＳ 明朝</vt:lpstr>
      <vt:lpstr>游ゴシック</vt:lpstr>
      <vt:lpstr>游ゴシック Light</vt:lpstr>
      <vt:lpstr>Arial</vt:lpstr>
      <vt:lpstr>Calibri</vt:lpstr>
      <vt:lpstr>Calibri Light</vt:lpstr>
      <vt:lpstr>Segoe UI</vt:lpstr>
      <vt:lpstr>Wingdings</vt:lpstr>
      <vt:lpstr>Office テーマ</vt:lpstr>
      <vt:lpstr>1_Office テーマ</vt:lpstr>
      <vt:lpstr>Office ​​テーマ</vt:lpstr>
      <vt:lpstr>1_Office ​​テーマ</vt:lpstr>
      <vt:lpstr>2_Office テーマ</vt:lpstr>
      <vt:lpstr>3_Office テーマ</vt:lpstr>
      <vt:lpstr>4_Office テーマ</vt:lpstr>
      <vt:lpstr> インフォメーションイクスチェンジ41 「かながわ地域看護師」育成システムの構築 多機関連携による地域包括ケアの推進力となる 看護師育成</vt:lpstr>
      <vt:lpstr>第29回日本看護管理学会学術集会 利益相反の開示 筆頭発表者：竹村 華織</vt:lpstr>
      <vt:lpstr>PowerPoint プレゼンテーション</vt:lpstr>
      <vt:lpstr>事業化　足掛け9年 のべ874人の「ちから」の結集</vt:lpstr>
      <vt:lpstr>2040年　変化する地域包括ケアを実行できる看護師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2019年実態調査　出向システムへの成果期待</vt:lpstr>
      <vt:lpstr>PowerPoint プレゼンテーション</vt:lpstr>
      <vt:lpstr>2019年実態調査　モデル支援事業への参画意思</vt:lpstr>
      <vt:lpstr>2019年実態調査　出向事業への障壁　上位の問題　</vt:lpstr>
      <vt:lpstr>皆のニーズを形にすること　啓発の継続と成果の共有</vt:lpstr>
      <vt:lpstr>かながわ地域看護師事業化までの道のり</vt:lpstr>
      <vt:lpstr>何故かながわ地域看護師？</vt:lpstr>
      <vt:lpstr>かながわ地域看護師とは</vt:lpstr>
      <vt:lpstr>かながわ地域看護師の目的</vt:lpstr>
      <vt:lpstr>取り組みの経緯</vt:lpstr>
      <vt:lpstr>これからに向けて</vt:lpstr>
      <vt:lpstr>本題２  循環型（在籍出向）と養成型による看護師育成の実例</vt:lpstr>
      <vt:lpstr>PowerPoint プレゼンテーション</vt:lpstr>
      <vt:lpstr>かながわ地域看護師事業 参画の経緯</vt:lpstr>
      <vt:lpstr>両病院の背景</vt:lpstr>
      <vt:lpstr>病院所在地の位置関係</vt:lpstr>
      <vt:lpstr>かながわ地域看護師事業モデルケース発表会 アンケート結果について</vt:lpstr>
      <vt:lpstr>発表内容について（全般）</vt:lpstr>
      <vt:lpstr>発表内容から得られたこと</vt:lpstr>
      <vt:lpstr>実践活用度</vt:lpstr>
      <vt:lpstr>感想や意見、今後の出向研修に対する ご希望について</vt:lpstr>
      <vt:lpstr>取り組みの意義</vt:lpstr>
      <vt:lpstr>取り組みの効果を測るデータの検討（ディンクルデータ</vt:lpstr>
      <vt:lpstr>PowerPoint プレゼンテーション</vt:lpstr>
      <vt:lpstr>参加の経緯</vt:lpstr>
      <vt:lpstr>デモ事業開始までの経緯</vt:lpstr>
      <vt:lpstr>出向者の概要</vt:lpstr>
      <vt:lpstr>出向を終えて得たもの</vt:lpstr>
      <vt:lpstr>キャリア形成の有効な機会として</vt:lpstr>
      <vt:lpstr>この事業への期待</vt:lpstr>
      <vt:lpstr> 「養成型」 ５年間のプログラムを提示したうえで採用  　</vt:lpstr>
      <vt:lpstr>PowerPoint プレゼンテーション</vt:lpstr>
      <vt:lpstr>PowerPoint プレゼンテーション</vt:lpstr>
      <vt:lpstr>PowerPoint プレゼンテーション</vt:lpstr>
      <vt:lpstr>かながわ地域看護師養成ガイド</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「かながわ地域看護師」活動報告  報告１ 取組みが補助金制度に至るまで</dc:title>
  <dc:creator>zghr191011L</dc:creator>
  <cp:lastModifiedBy>USER03</cp:lastModifiedBy>
  <cp:revision>59</cp:revision>
  <cp:lastPrinted>2025-08-15T10:40:34Z</cp:lastPrinted>
  <dcterms:created xsi:type="dcterms:W3CDTF">2025-08-05T03:56:28Z</dcterms:created>
  <dcterms:modified xsi:type="dcterms:W3CDTF">2025-08-20T08:40:44Z</dcterms:modified>
</cp:coreProperties>
</file>